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74"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CA736-7878-408E-BE64-F2452D373695}" type="datetimeFigureOut">
              <a:rPr lang="en-US" smtClean="0"/>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8551E-403A-406F-8F30-038D4067148B}" type="slidenum">
              <a:rPr lang="en-US" smtClean="0"/>
              <a:t>‹#›</a:t>
            </a:fld>
            <a:endParaRPr lang="en-US"/>
          </a:p>
        </p:txBody>
      </p:sp>
    </p:spTree>
    <p:extLst>
      <p:ext uri="{BB962C8B-B14F-4D97-AF65-F5344CB8AC3E}">
        <p14:creationId xmlns:p14="http://schemas.microsoft.com/office/powerpoint/2010/main" val="414028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8551E-403A-406F-8F30-038D4067148B}" type="slidenum">
              <a:rPr lang="en-US" smtClean="0"/>
              <a:t>6</a:t>
            </a:fld>
            <a:endParaRPr lang="en-US"/>
          </a:p>
        </p:txBody>
      </p:sp>
    </p:spTree>
    <p:extLst>
      <p:ext uri="{BB962C8B-B14F-4D97-AF65-F5344CB8AC3E}">
        <p14:creationId xmlns:p14="http://schemas.microsoft.com/office/powerpoint/2010/main" val="718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8551E-403A-406F-8F30-038D4067148B}" type="slidenum">
              <a:rPr lang="en-US" smtClean="0"/>
              <a:t>13</a:t>
            </a:fld>
            <a:endParaRPr lang="en-US"/>
          </a:p>
        </p:txBody>
      </p:sp>
    </p:spTree>
    <p:extLst>
      <p:ext uri="{BB962C8B-B14F-4D97-AF65-F5344CB8AC3E}">
        <p14:creationId xmlns:p14="http://schemas.microsoft.com/office/powerpoint/2010/main" val="408566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8551E-403A-406F-8F30-038D4067148B}" type="slidenum">
              <a:rPr lang="en-US" smtClean="0"/>
              <a:t>17</a:t>
            </a:fld>
            <a:endParaRPr lang="en-US"/>
          </a:p>
        </p:txBody>
      </p:sp>
    </p:spTree>
    <p:extLst>
      <p:ext uri="{BB962C8B-B14F-4D97-AF65-F5344CB8AC3E}">
        <p14:creationId xmlns:p14="http://schemas.microsoft.com/office/powerpoint/2010/main" val="88989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8551E-403A-406F-8F30-038D4067148B}" type="slidenum">
              <a:rPr lang="en-US" smtClean="0"/>
              <a:t>18</a:t>
            </a:fld>
            <a:endParaRPr lang="en-US"/>
          </a:p>
        </p:txBody>
      </p:sp>
    </p:spTree>
    <p:extLst>
      <p:ext uri="{BB962C8B-B14F-4D97-AF65-F5344CB8AC3E}">
        <p14:creationId xmlns:p14="http://schemas.microsoft.com/office/powerpoint/2010/main" val="25969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E52827-05A9-4B52-864B-BF507C055F12}"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240987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52827-05A9-4B52-864B-BF507C055F12}"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28571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52827-05A9-4B52-864B-BF507C055F12}"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326208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52827-05A9-4B52-864B-BF507C055F12}"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36826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52827-05A9-4B52-864B-BF507C055F12}"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88136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E52827-05A9-4B52-864B-BF507C055F12}"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319354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E52827-05A9-4B52-864B-BF507C055F12}"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148067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E52827-05A9-4B52-864B-BF507C055F12}"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52867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52827-05A9-4B52-864B-BF507C055F12}"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112389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52827-05A9-4B52-864B-BF507C055F12}"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295004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52827-05A9-4B52-864B-BF507C055F12}"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61CEA-AC57-4DCD-B02D-F733C3A3A2F7}" type="slidenum">
              <a:rPr lang="en-US" smtClean="0"/>
              <a:t>‹#›</a:t>
            </a:fld>
            <a:endParaRPr lang="en-US"/>
          </a:p>
        </p:txBody>
      </p:sp>
    </p:spTree>
    <p:extLst>
      <p:ext uri="{BB962C8B-B14F-4D97-AF65-F5344CB8AC3E}">
        <p14:creationId xmlns:p14="http://schemas.microsoft.com/office/powerpoint/2010/main" val="32259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52827-05A9-4B52-864B-BF507C055F12}" type="datetimeFigureOut">
              <a:rPr lang="en-US" smtClean="0"/>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61CEA-AC57-4DCD-B02D-F733C3A3A2F7}" type="slidenum">
              <a:rPr lang="en-US" smtClean="0"/>
              <a:t>‹#›</a:t>
            </a:fld>
            <a:endParaRPr lang="en-US"/>
          </a:p>
        </p:txBody>
      </p:sp>
    </p:spTree>
    <p:extLst>
      <p:ext uri="{BB962C8B-B14F-4D97-AF65-F5344CB8AC3E}">
        <p14:creationId xmlns:p14="http://schemas.microsoft.com/office/powerpoint/2010/main" val="303089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5.tiff"/><Relationship Id="rId4" Type="http://schemas.openxmlformats.org/officeDocument/2006/relationships/image" Target="../media/image24.tif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nds.iaea.org/pgaa/pgaa7/index.html" TargetMode="External"/><Relationship Id="rId2" Type="http://schemas.openxmlformats.org/officeDocument/2006/relationships/hyperlink" Target="http://wwwpub.iaea.org/MTCD/publications/PDF/Pub1263_web.pdf" TargetMode="External"/><Relationship Id="rId1" Type="http://schemas.openxmlformats.org/officeDocument/2006/relationships/slideLayout" Target="../slideLayouts/slideLayout6.xml"/><Relationship Id="rId4" Type="http://schemas.openxmlformats.org/officeDocument/2006/relationships/hyperlink" Target="http://ie.lbl.gov/ng.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Status of the Evaluated Gamma-ray Activation File (EGAF)</a:t>
            </a:r>
            <a:endParaRPr lang="en-US" b="1"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914400" y="1676400"/>
            <a:ext cx="7391400" cy="1200329"/>
          </a:xfrm>
          <a:prstGeom prst="rect">
            <a:avLst/>
          </a:prstGeom>
          <a:noFill/>
        </p:spPr>
        <p:txBody>
          <a:bodyPr wrap="square" rtlCol="0">
            <a:spAutoFit/>
          </a:bodyPr>
          <a:lstStyle/>
          <a:p>
            <a:pPr algn="ctr"/>
            <a:r>
              <a:rPr lang="en-US" sz="2400" dirty="0" smtClean="0"/>
              <a:t>Richard B. Firestone</a:t>
            </a:r>
          </a:p>
          <a:p>
            <a:pPr algn="ctr"/>
            <a:r>
              <a:rPr lang="en-US" sz="2400" dirty="0" smtClean="0"/>
              <a:t>Lawrence Berkeley National Laboratory</a:t>
            </a:r>
          </a:p>
          <a:p>
            <a:pPr algn="ctr"/>
            <a:r>
              <a:rPr lang="en-US" sz="2400" dirty="0" smtClean="0"/>
              <a:t>Berkeley, CA 94720</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1543050" cy="933450"/>
          </a:xfrm>
          <a:prstGeom prst="rect">
            <a:avLst/>
          </a:prstGeom>
        </p:spPr>
      </p:pic>
      <p:pic>
        <p:nvPicPr>
          <p:cNvPr id="1026" name="Picture 2" descr="http://video.google.com/ucb/gv_berkeley-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5353050"/>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8817" y="2988560"/>
            <a:ext cx="2642566" cy="37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21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28600" y="990600"/>
            <a:ext cx="8610600" cy="552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10000"/>
              </a:spcBef>
            </a:pPr>
            <a:r>
              <a:rPr lang="en-US" sz="2000" dirty="0"/>
              <a:t>DICEBOX is a Monte Carlo code by F. </a:t>
            </a:r>
            <a:r>
              <a:rPr lang="en-US" sz="2000" dirty="0" err="1"/>
              <a:t>Becvar</a:t>
            </a:r>
            <a:r>
              <a:rPr lang="en-US" sz="2000" dirty="0"/>
              <a:t> and</a:t>
            </a:r>
            <a:r>
              <a:rPr lang="en-US" dirty="0"/>
              <a:t> </a:t>
            </a:r>
            <a:r>
              <a:rPr lang="en-US" sz="2000" dirty="0"/>
              <a:t>M. </a:t>
            </a:r>
            <a:r>
              <a:rPr lang="en-US" sz="2000" dirty="0" err="1"/>
              <a:t>Krticka</a:t>
            </a:r>
            <a:r>
              <a:rPr lang="en-US" sz="2000" dirty="0"/>
              <a:t> (Prague).     It generates complete simulated neutron capture decay schemes constrained by known nuclear properties and statistical models.</a:t>
            </a:r>
          </a:p>
          <a:p>
            <a:pPr eaLnBrk="1" hangingPunct="1">
              <a:spcBef>
                <a:spcPct val="10000"/>
              </a:spcBef>
            </a:pPr>
            <a:endParaRPr lang="en-US" sz="800" dirty="0"/>
          </a:p>
          <a:p>
            <a:pPr eaLnBrk="1" hangingPunct="1">
              <a:spcBef>
                <a:spcPct val="20000"/>
              </a:spcBef>
              <a:buFontTx/>
              <a:buAutoNum type="alphaUcPeriod"/>
            </a:pPr>
            <a:r>
              <a:rPr lang="en-US" sz="2000" dirty="0"/>
              <a:t>Discrete primary and secondary </a:t>
            </a:r>
            <a:r>
              <a:rPr lang="en-US" sz="2000" dirty="0" err="1">
                <a:latin typeface="Symbol" pitchFamily="18" charset="2"/>
              </a:rPr>
              <a:t>s</a:t>
            </a:r>
            <a:r>
              <a:rPr lang="en-US" sz="2000" baseline="-25000" dirty="0" err="1">
                <a:latin typeface="Symbol" pitchFamily="18" charset="2"/>
              </a:rPr>
              <a:t>g</a:t>
            </a:r>
            <a:r>
              <a:rPr lang="en-US" sz="2000" dirty="0"/>
              <a:t> data from EGAF</a:t>
            </a:r>
          </a:p>
          <a:p>
            <a:pPr eaLnBrk="1" hangingPunct="1">
              <a:spcBef>
                <a:spcPct val="20000"/>
              </a:spcBef>
              <a:buFontTx/>
              <a:buAutoNum type="alphaUcPeriod"/>
            </a:pPr>
            <a:r>
              <a:rPr lang="en-US" sz="2000" dirty="0"/>
              <a:t> </a:t>
            </a:r>
            <a:r>
              <a:rPr lang="en-US" sz="2000" dirty="0" err="1"/>
              <a:t>J</a:t>
            </a:r>
            <a:r>
              <a:rPr lang="en-US" sz="2000" baseline="30000" dirty="0" err="1">
                <a:latin typeface="Symbol" pitchFamily="18" charset="2"/>
              </a:rPr>
              <a:t>p</a:t>
            </a:r>
            <a:r>
              <a:rPr lang="en-US" sz="2000" dirty="0"/>
              <a:t> data for E&lt;</a:t>
            </a:r>
            <a:r>
              <a:rPr lang="en-US" sz="2000" dirty="0" err="1"/>
              <a:t>E</a:t>
            </a:r>
            <a:r>
              <a:rPr lang="en-US" sz="2000" baseline="-25000" dirty="0" err="1"/>
              <a:t>crit</a:t>
            </a:r>
            <a:r>
              <a:rPr lang="en-US" sz="2000" dirty="0"/>
              <a:t> from Reaction Input Parameter Library (RIPL)</a:t>
            </a:r>
          </a:p>
          <a:p>
            <a:pPr eaLnBrk="1" hangingPunct="1">
              <a:spcBef>
                <a:spcPct val="20000"/>
              </a:spcBef>
              <a:buFontTx/>
              <a:buAutoNum type="alphaUcPeriod"/>
            </a:pPr>
            <a:r>
              <a:rPr lang="en-US" sz="2000" dirty="0"/>
              <a:t> Level density models</a:t>
            </a:r>
          </a:p>
          <a:p>
            <a:pPr lvl="1" eaLnBrk="1" hangingPunct="1">
              <a:spcBef>
                <a:spcPct val="20000"/>
              </a:spcBef>
              <a:buFontTx/>
              <a:buAutoNum type="arabicPeriod"/>
            </a:pPr>
            <a:r>
              <a:rPr lang="en-US" sz="2000" dirty="0"/>
              <a:t>Constant temperature (CT)</a:t>
            </a:r>
          </a:p>
          <a:p>
            <a:pPr lvl="1" eaLnBrk="1" hangingPunct="1">
              <a:spcBef>
                <a:spcPct val="20000"/>
              </a:spcBef>
              <a:buFontTx/>
              <a:buAutoNum type="arabicPeriod"/>
            </a:pPr>
            <a:r>
              <a:rPr lang="en-US" sz="2000" dirty="0"/>
              <a:t>Back-shifted Fermi (BSF) model</a:t>
            </a:r>
          </a:p>
          <a:p>
            <a:pPr eaLnBrk="1" hangingPunct="1">
              <a:spcBef>
                <a:spcPct val="20000"/>
              </a:spcBef>
              <a:buFontTx/>
              <a:buAutoNum type="alphaUcPeriod" startAt="4"/>
            </a:pPr>
            <a:r>
              <a:rPr lang="en-US" sz="2000" dirty="0"/>
              <a:t> EI Photon Strength</a:t>
            </a:r>
          </a:p>
          <a:p>
            <a:pPr lvl="1" eaLnBrk="1" hangingPunct="1">
              <a:spcBef>
                <a:spcPct val="20000"/>
              </a:spcBef>
              <a:buFontTx/>
              <a:buAutoNum type="arabicPeriod"/>
            </a:pPr>
            <a:r>
              <a:rPr lang="en-US" sz="2000" dirty="0"/>
              <a:t>Brink-Axel (BA)</a:t>
            </a:r>
          </a:p>
          <a:p>
            <a:pPr lvl="1" eaLnBrk="1" hangingPunct="1">
              <a:spcBef>
                <a:spcPct val="20000"/>
              </a:spcBef>
              <a:buFontTx/>
              <a:buAutoNum type="arabicPeriod"/>
            </a:pPr>
            <a:r>
              <a:rPr lang="en-US" sz="2000" dirty="0" err="1"/>
              <a:t>Kadmenski</a:t>
            </a:r>
            <a:r>
              <a:rPr lang="en-US" sz="2000" dirty="0"/>
              <a:t>, </a:t>
            </a:r>
            <a:r>
              <a:rPr lang="en-US" sz="2000" dirty="0" err="1"/>
              <a:t>Markushev</a:t>
            </a:r>
            <a:r>
              <a:rPr lang="en-US" sz="2000" dirty="0"/>
              <a:t>, Furman (KMF) for spherical nuclei</a:t>
            </a:r>
          </a:p>
          <a:p>
            <a:pPr lvl="1" eaLnBrk="1" hangingPunct="1">
              <a:spcBef>
                <a:spcPct val="20000"/>
              </a:spcBef>
              <a:buFontTx/>
              <a:buAutoNum type="arabicPeriod"/>
            </a:pPr>
            <a:r>
              <a:rPr lang="en-US" sz="2000" dirty="0" err="1"/>
              <a:t>Kopecky</a:t>
            </a:r>
            <a:r>
              <a:rPr lang="en-US" sz="2000" dirty="0"/>
              <a:t> </a:t>
            </a:r>
            <a:r>
              <a:rPr lang="en-US" sz="2000" i="1" dirty="0"/>
              <a:t>et al</a:t>
            </a:r>
            <a:r>
              <a:rPr lang="en-US" sz="2000" dirty="0"/>
              <a:t> generalized Laurentian (GLO), temperature dep.</a:t>
            </a:r>
          </a:p>
          <a:p>
            <a:pPr eaLnBrk="1" hangingPunct="1">
              <a:spcBef>
                <a:spcPct val="20000"/>
              </a:spcBef>
              <a:buFontTx/>
              <a:buAutoNum type="alphaUcPeriod" startAt="5"/>
            </a:pPr>
            <a:r>
              <a:rPr lang="en-US" sz="2000" dirty="0"/>
              <a:t>M1 Photon Strength</a:t>
            </a:r>
          </a:p>
          <a:p>
            <a:pPr lvl="1" eaLnBrk="1" hangingPunct="1">
              <a:spcBef>
                <a:spcPct val="20000"/>
              </a:spcBef>
              <a:buFontTx/>
              <a:buAutoNum type="arabicPeriod"/>
            </a:pPr>
            <a:r>
              <a:rPr lang="en-US" sz="2000" dirty="0"/>
              <a:t>Single Particle (SP),  </a:t>
            </a:r>
            <a:endParaRPr lang="en-US" sz="1600" i="1" baseline="30000" dirty="0">
              <a:sym typeface="Symbol" pitchFamily="18" charset="2"/>
            </a:endParaRPr>
          </a:p>
          <a:p>
            <a:pPr lvl="1" eaLnBrk="1" hangingPunct="1">
              <a:spcBef>
                <a:spcPct val="20000"/>
              </a:spcBef>
              <a:buFontTx/>
              <a:buAutoNum type="arabicPeriod"/>
            </a:pPr>
            <a:r>
              <a:rPr lang="en-US" sz="2000" dirty="0"/>
              <a:t>Spin-Flip (SF),  </a:t>
            </a:r>
            <a:endParaRPr lang="en-US" sz="1600" i="1" dirty="0">
              <a:sym typeface="Symbol" pitchFamily="18" charset="2"/>
            </a:endParaRPr>
          </a:p>
        </p:txBody>
      </p:sp>
      <p:sp>
        <p:nvSpPr>
          <p:cNvPr id="4" name="Rectangle 7"/>
          <p:cNvSpPr>
            <a:spLocks noGrp="1" noChangeArrowheads="1"/>
          </p:cNvSpPr>
          <p:nvPr>
            <p:ph type="title"/>
          </p:nvPr>
        </p:nvSpPr>
        <p:spPr>
          <a:xfrm>
            <a:off x="457200" y="152400"/>
            <a:ext cx="8229600" cy="715963"/>
          </a:xfrm>
        </p:spPr>
        <p:txBody>
          <a:bodyPr>
            <a:normAutofit fontScale="90000"/>
          </a:bodyPr>
          <a:lstStyle/>
          <a:p>
            <a:pPr eaLnBrk="1" hangingPunct="1">
              <a:defRPr/>
            </a:pPr>
            <a:r>
              <a:rPr lang="en-US" sz="4000" b="1" dirty="0" smtClean="0">
                <a:solidFill>
                  <a:schemeClr val="tx2"/>
                </a:solidFill>
                <a:effectLst>
                  <a:outerShdw blurRad="38100" dist="38100" dir="2700000" algn="tl">
                    <a:srgbClr val="C0C0C0"/>
                  </a:outerShdw>
                </a:effectLst>
              </a:rPr>
              <a:t>DICEBOX Statistical Model Calculations</a:t>
            </a:r>
          </a:p>
        </p:txBody>
      </p:sp>
      <p:graphicFrame>
        <p:nvGraphicFramePr>
          <p:cNvPr id="5" name="Object 8"/>
          <p:cNvGraphicFramePr>
            <a:graphicFrameLocks noChangeAspect="1"/>
          </p:cNvGraphicFramePr>
          <p:nvPr>
            <p:extLst>
              <p:ext uri="{D42A27DB-BD31-4B8C-83A1-F6EECF244321}">
                <p14:modId xmlns:p14="http://schemas.microsoft.com/office/powerpoint/2010/main" val="3791995535"/>
              </p:ext>
            </p:extLst>
          </p:nvPr>
        </p:nvGraphicFramePr>
        <p:xfrm>
          <a:off x="4191000" y="3048000"/>
          <a:ext cx="2387600" cy="596900"/>
        </p:xfrm>
        <a:graphic>
          <a:graphicData uri="http://schemas.openxmlformats.org/presentationml/2006/ole">
            <mc:AlternateContent xmlns:mc="http://schemas.openxmlformats.org/markup-compatibility/2006">
              <mc:Choice xmlns:v="urn:schemas-microsoft-com:vml" Requires="v">
                <p:oleObj spid="_x0000_s4134" name="Equation" r:id="rId3" imgW="2387600" imgH="596900" progId="Equation.3">
                  <p:embed/>
                </p:oleObj>
              </mc:Choice>
              <mc:Fallback>
                <p:oleObj name="Equation" r:id="rId3" imgW="2387600" imgH="596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48000"/>
                        <a:ext cx="23876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9"/>
          <p:cNvGraphicFramePr>
            <a:graphicFrameLocks noChangeAspect="1"/>
          </p:cNvGraphicFramePr>
          <p:nvPr/>
        </p:nvGraphicFramePr>
        <p:xfrm>
          <a:off x="5181600" y="3429000"/>
          <a:ext cx="3340100" cy="838200"/>
        </p:xfrm>
        <a:graphic>
          <a:graphicData uri="http://schemas.openxmlformats.org/presentationml/2006/ole">
            <mc:AlternateContent xmlns:mc="http://schemas.openxmlformats.org/markup-compatibility/2006">
              <mc:Choice xmlns:v="urn:schemas-microsoft-com:vml" Requires="v">
                <p:oleObj spid="_x0000_s4135" name="Equation" r:id="rId5" imgW="3340100" imgH="838200" progId="Equation.3">
                  <p:embed/>
                </p:oleObj>
              </mc:Choice>
              <mc:Fallback>
                <p:oleObj name="Equation" r:id="rId5" imgW="3340100" imgH="838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429000"/>
                        <a:ext cx="3340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10"/>
          <p:cNvGraphicFramePr>
            <a:graphicFrameLocks noChangeAspect="1"/>
          </p:cNvGraphicFramePr>
          <p:nvPr>
            <p:extLst>
              <p:ext uri="{D42A27DB-BD31-4B8C-83A1-F6EECF244321}">
                <p14:modId xmlns:p14="http://schemas.microsoft.com/office/powerpoint/2010/main" val="74607130"/>
              </p:ext>
            </p:extLst>
          </p:nvPr>
        </p:nvGraphicFramePr>
        <p:xfrm>
          <a:off x="3048000" y="4038600"/>
          <a:ext cx="3403600" cy="762000"/>
        </p:xfrm>
        <a:graphic>
          <a:graphicData uri="http://schemas.openxmlformats.org/presentationml/2006/ole">
            <mc:AlternateContent xmlns:mc="http://schemas.openxmlformats.org/markup-compatibility/2006">
              <mc:Choice xmlns:v="urn:schemas-microsoft-com:vml" Requires="v">
                <p:oleObj spid="_x0000_s4136" name="Equation" r:id="rId7" imgW="3403600" imgH="762000" progId="Equation.3">
                  <p:embed/>
                </p:oleObj>
              </mc:Choice>
              <mc:Fallback>
                <p:oleObj name="Equation" r:id="rId7" imgW="3403600" imgH="762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4038600"/>
                        <a:ext cx="3403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609368185"/>
              </p:ext>
            </p:extLst>
          </p:nvPr>
        </p:nvGraphicFramePr>
        <p:xfrm>
          <a:off x="3505200" y="5638800"/>
          <a:ext cx="4279900" cy="952500"/>
        </p:xfrm>
        <a:graphic>
          <a:graphicData uri="http://schemas.openxmlformats.org/presentationml/2006/ole">
            <mc:AlternateContent xmlns:mc="http://schemas.openxmlformats.org/markup-compatibility/2006">
              <mc:Choice xmlns:v="urn:schemas-microsoft-com:vml" Requires="v">
                <p:oleObj spid="_x0000_s4137" name="Equation" r:id="rId9" imgW="4279900" imgH="952500" progId="Equation.3">
                  <p:embed/>
                </p:oleObj>
              </mc:Choice>
              <mc:Fallback>
                <p:oleObj name="Equation" r:id="rId9" imgW="4279900" imgH="9525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5638800"/>
                        <a:ext cx="42799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6038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771"/>
            <a:ext cx="8229600" cy="1143000"/>
          </a:xfrm>
        </p:spPr>
        <p:txBody>
          <a:bodyPr/>
          <a:lstStyle/>
          <a:p>
            <a:r>
              <a:rPr lang="en-US" b="1" dirty="0" smtClean="0">
                <a:solidFill>
                  <a:schemeClr val="tx2"/>
                </a:solidFill>
                <a:effectLst>
                  <a:outerShdw blurRad="38100" dist="38100" dir="2700000" algn="tl">
                    <a:srgbClr val="000000">
                      <a:alpha val="43137"/>
                    </a:srgbClr>
                  </a:outerShdw>
                </a:effectLst>
              </a:rPr>
              <a:t>Analysis Procedure</a:t>
            </a:r>
            <a:endParaRPr lang="en-US" b="1" dirty="0">
              <a:solidFill>
                <a:schemeClr val="tx2"/>
              </a:solidFill>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3" name="TextBox 2"/>
              <p:cNvSpPr txBox="1"/>
              <p:nvPr/>
            </p:nvSpPr>
            <p:spPr>
              <a:xfrm>
                <a:off x="533400" y="1247745"/>
                <a:ext cx="8077200" cy="4702441"/>
              </a:xfrm>
              <a:prstGeom prst="rect">
                <a:avLst/>
              </a:prstGeom>
              <a:noFill/>
            </p:spPr>
            <p:txBody>
              <a:bodyPr wrap="square" rtlCol="0">
                <a:spAutoFit/>
              </a:bodyPr>
              <a:lstStyle/>
              <a:p>
                <a:pPr marL="457200" indent="-457200">
                  <a:buFont typeface="+mj-lt"/>
                  <a:buAutoNum type="arabicPeriod"/>
                </a:pPr>
                <a:r>
                  <a:rPr lang="en-US" sz="2000" dirty="0" smtClean="0"/>
                  <a:t>Determine best capture </a:t>
                </a:r>
                <a:r>
                  <a:rPr lang="en-US" sz="2000" dirty="0" smtClean="0">
                    <a:latin typeface="Symbol" pitchFamily="18" charset="2"/>
                  </a:rPr>
                  <a:t>g</a:t>
                </a:r>
                <a:r>
                  <a:rPr lang="en-US" sz="2000" dirty="0" smtClean="0"/>
                  <a:t>-ray decay </a:t>
                </a:r>
                <a:r>
                  <a:rPr lang="en-US" sz="2000" dirty="0" smtClean="0"/>
                  <a:t>scheme</a:t>
                </a:r>
              </a:p>
              <a:p>
                <a:pPr marL="914400" lvl="1" indent="-457200">
                  <a:buFont typeface="+mj-lt"/>
                  <a:buAutoNum type="alphaLcParenR"/>
                </a:pPr>
                <a:r>
                  <a:rPr lang="en-US" sz="2000" dirty="0" smtClean="0"/>
                  <a:t>EGAF, ENSDF Adopted Levels, Gammas and recent literature data</a:t>
                </a:r>
              </a:p>
              <a:p>
                <a:pPr marL="914400" lvl="1" indent="-457200">
                  <a:buFont typeface="+mj-lt"/>
                  <a:buAutoNum type="alphaLcParenR"/>
                </a:pPr>
                <a:r>
                  <a:rPr lang="en-US" sz="2000" dirty="0" smtClean="0"/>
                  <a:t>Resolve </a:t>
                </a:r>
                <a:r>
                  <a:rPr lang="en-US" sz="2000" dirty="0" smtClean="0"/>
                  <a:t>discrepancies in the cross section </a:t>
                </a:r>
                <a:r>
                  <a:rPr lang="en-US" sz="2000" dirty="0" smtClean="0"/>
                  <a:t>decay scheme </a:t>
                </a:r>
                <a:r>
                  <a:rPr lang="en-US" sz="2000" dirty="0" smtClean="0"/>
                  <a:t>balance</a:t>
                </a:r>
                <a:endParaRPr lang="en-US" sz="2000" dirty="0" smtClean="0"/>
              </a:p>
              <a:p>
                <a:pPr marL="914400" lvl="1" indent="-457200">
                  <a:buFont typeface="+mj-lt"/>
                  <a:buAutoNum type="alphaLcParenR"/>
                </a:pPr>
                <a:r>
                  <a:rPr lang="en-US" sz="2000" dirty="0" smtClean="0"/>
                  <a:t>Determine highest energy </a:t>
                </a:r>
                <a:r>
                  <a:rPr lang="en-US" sz="2000" i="1" dirty="0" err="1" smtClean="0"/>
                  <a:t>E</a:t>
                </a:r>
                <a:r>
                  <a:rPr lang="en-US" sz="2000" i="1" baseline="-25000" dirty="0" err="1" smtClean="0"/>
                  <a:t>crit</a:t>
                </a:r>
                <a:r>
                  <a:rPr lang="en-US" sz="2000" dirty="0" smtClean="0"/>
                  <a:t> where level scheme is complete</a:t>
                </a:r>
              </a:p>
              <a:p>
                <a:pPr marL="457200" indent="-457200">
                  <a:buFont typeface="+mj-lt"/>
                  <a:buAutoNum type="arabicPeriod"/>
                </a:pPr>
                <a:r>
                  <a:rPr lang="en-US" sz="2000" dirty="0" smtClean="0"/>
                  <a:t>Perform statistical model calculation</a:t>
                </a:r>
              </a:p>
              <a:p>
                <a:pPr marL="914400" lvl="1" indent="-457200">
                  <a:buFont typeface="+mj-lt"/>
                  <a:buAutoNum type="alphaLcParenR"/>
                </a:pPr>
                <a:r>
                  <a:rPr lang="en-US" sz="2000" dirty="0" smtClean="0"/>
                  <a:t>Choose photon strength and level density </a:t>
                </a:r>
                <a:r>
                  <a:rPr lang="en-US" sz="2000" dirty="0" smtClean="0"/>
                  <a:t>models </a:t>
                </a:r>
                <a:r>
                  <a:rPr lang="en-US" sz="2000" dirty="0" smtClean="0"/>
                  <a:t>to reproduce capture state width from the </a:t>
                </a:r>
                <a:r>
                  <a:rPr lang="en-US" sz="2000" dirty="0" err="1" smtClean="0"/>
                  <a:t>Mughabghab</a:t>
                </a:r>
                <a:r>
                  <a:rPr lang="en-US" sz="2000" dirty="0" smtClean="0"/>
                  <a:t> Atlas</a:t>
                </a:r>
              </a:p>
              <a:p>
                <a:pPr marL="914400" lvl="1" indent="-457200">
                  <a:buFont typeface="+mj-lt"/>
                  <a:buAutoNum type="alphaLcParenR"/>
                </a:pPr>
                <a:r>
                  <a:rPr lang="en-US" sz="2000" dirty="0" smtClean="0"/>
                  <a:t>Generate a population/depopulation plot</a:t>
                </a:r>
              </a:p>
              <a:p>
                <a:pPr marL="914400" lvl="1" indent="-457200">
                  <a:buFont typeface="+mj-lt"/>
                  <a:buAutoNum type="alphaLcParenR"/>
                </a:pPr>
                <a:r>
                  <a:rPr lang="en-US" sz="2000" dirty="0" smtClean="0"/>
                  <a:t>Resolve discrepancies between calculated level feedings and observed depopulation.</a:t>
                </a:r>
              </a:p>
              <a:p>
                <a:pPr marL="914400" lvl="1" indent="-457200">
                  <a:buFont typeface="+mj-lt"/>
                  <a:buAutoNum type="alphaLcParenR"/>
                </a:pPr>
                <a:r>
                  <a:rPr lang="en-US" sz="2000" dirty="0" smtClean="0"/>
                  <a:t>Repeat a), b), c) until no more discrepancies can be resolved</a:t>
                </a:r>
              </a:p>
              <a:p>
                <a:pPr marL="457200" indent="-457200">
                  <a:buFont typeface="+mj-lt"/>
                  <a:buAutoNum type="arabicPeriod"/>
                </a:pPr>
                <a:r>
                  <a:rPr lang="en-US" sz="2000" dirty="0" smtClean="0"/>
                  <a:t>Calculate the total </a:t>
                </a:r>
                <a:r>
                  <a:rPr lang="en-US" sz="2000" dirty="0" err="1" smtClean="0"/>
                  <a:t>radiative</a:t>
                </a:r>
                <a:r>
                  <a:rPr lang="en-US" sz="2000" dirty="0" smtClean="0"/>
                  <a:t> neutron cross section from the total cross section feeding the GS.</a:t>
                </a:r>
              </a:p>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i="1" smtClean="0">
                              <a:latin typeface="Cambria Math"/>
                              <a:ea typeface="Cambria Math"/>
                            </a:rPr>
                            <m:t>𝜎</m:t>
                          </m:r>
                        </m:e>
                        <m:sub>
                          <m:r>
                            <a:rPr lang="en-US" sz="2000" b="0" i="1" smtClean="0">
                              <a:latin typeface="Cambria Math"/>
                            </a:rPr>
                            <m:t>0</m:t>
                          </m:r>
                        </m:sub>
                      </m:sSub>
                      <m:r>
                        <a:rPr lang="en-US" sz="2000" b="0" i="1" smtClean="0">
                          <a:latin typeface="Cambria Math"/>
                        </a:rPr>
                        <m:t>=</m:t>
                      </m:r>
                      <m:nary>
                        <m:naryPr>
                          <m:chr m:val="∑"/>
                          <m:limLoc m:val="subSup"/>
                          <m:supHide m:val="on"/>
                          <m:ctrlPr>
                            <a:rPr lang="en-US" sz="2000" b="0" i="1" smtClean="0">
                              <a:latin typeface="Cambria Math"/>
                            </a:rPr>
                          </m:ctrlPr>
                        </m:naryPr>
                        <m:sub>
                          <m:r>
                            <m:rPr>
                              <m:brk m:alnAt="9"/>
                            </m:rPr>
                            <a:rPr lang="en-US" sz="2000" b="0" i="1" smtClean="0">
                              <a:latin typeface="Cambria Math"/>
                            </a:rPr>
                            <m:t>𝐸</m:t>
                          </m:r>
                          <m:r>
                            <a:rPr lang="en-US" sz="2000" b="0" i="1" smtClean="0">
                              <a:latin typeface="Cambria Math"/>
                            </a:rPr>
                            <m:t>&lt;</m:t>
                          </m:r>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𝑐𝑟𝑖𝑡</m:t>
                              </m:r>
                            </m:sub>
                          </m:sSub>
                        </m:sub>
                        <m:sup/>
                        <m:e>
                          <m:sSub>
                            <m:sSubPr>
                              <m:ctrlPr>
                                <a:rPr lang="en-US" sz="2000" b="0" i="1" smtClean="0">
                                  <a:latin typeface="Cambria Math"/>
                                </a:rPr>
                              </m:ctrlPr>
                            </m:sSubPr>
                            <m:e>
                              <m:r>
                                <a:rPr lang="en-US" sz="2000" b="0" i="1" smtClean="0">
                                  <a:latin typeface="Cambria Math"/>
                                  <a:ea typeface="Cambria Math"/>
                                </a:rPr>
                                <m:t>𝜎</m:t>
                              </m:r>
                            </m:e>
                            <m:sub>
                              <m:r>
                                <a:rPr lang="en-US" sz="2000" b="0" i="1" smtClean="0">
                                  <a:latin typeface="Cambria Math"/>
                                  <a:ea typeface="Cambria Math"/>
                                </a:rPr>
                                <m:t>𝛾</m:t>
                              </m:r>
                            </m:sub>
                          </m:sSub>
                          <m:sSub>
                            <m:sSubPr>
                              <m:ctrlPr>
                                <a:rPr lang="en-US" sz="2000" b="0" i="1" smtClean="0">
                                  <a:latin typeface="Cambria Math"/>
                                </a:rPr>
                              </m:ctrlPr>
                            </m:sSubPr>
                            <m:e>
                              <m:r>
                                <a:rPr lang="en-US" sz="2000" b="0" i="1" smtClean="0">
                                  <a:latin typeface="Cambria Math"/>
                                </a:rPr>
                                <m:t>(</m:t>
                              </m:r>
                              <m:r>
                                <a:rPr lang="en-US" sz="2000" b="0" i="1" smtClean="0">
                                  <a:latin typeface="Cambria Math"/>
                                </a:rPr>
                                <m:t>𝐺𝑆</m:t>
                              </m:r>
                              <m:r>
                                <a:rPr lang="en-US" sz="2000" b="0" i="1" smtClean="0">
                                  <a:latin typeface="Cambria Math"/>
                                </a:rPr>
                                <m:t>)</m:t>
                              </m:r>
                            </m:e>
                            <m:sub>
                              <m:r>
                                <a:rPr lang="en-US" sz="2000" b="0" i="1" smtClean="0">
                                  <a:latin typeface="Cambria Math"/>
                                </a:rPr>
                                <m:t>𝑒𝑥𝑝𝑡</m:t>
                              </m:r>
                            </m:sub>
                          </m:sSub>
                          <m:r>
                            <a:rPr lang="en-US" sz="2000" b="0" i="1" smtClean="0">
                              <a:latin typeface="Cambria Math"/>
                            </a:rPr>
                            <m:t>+</m:t>
                          </m:r>
                          <m:nary>
                            <m:naryPr>
                              <m:chr m:val="∑"/>
                              <m:limLoc m:val="subSup"/>
                              <m:supHide m:val="on"/>
                              <m:ctrlPr>
                                <a:rPr lang="en-US" sz="2000" b="0" i="1" smtClean="0">
                                  <a:latin typeface="Cambria Math"/>
                                </a:rPr>
                              </m:ctrlPr>
                            </m:naryPr>
                            <m:sub>
                              <m:r>
                                <m:rPr>
                                  <m:brk m:alnAt="9"/>
                                </m:rPr>
                                <a:rPr lang="en-US" sz="2000" b="0" i="1" smtClean="0">
                                  <a:latin typeface="Cambria Math"/>
                                </a:rPr>
                                <m:t>𝐸</m:t>
                              </m:r>
                              <m:r>
                                <a:rPr lang="en-US" sz="2000" b="0" i="1" smtClean="0">
                                  <a:latin typeface="Cambria Math"/>
                                </a:rPr>
                                <m:t>&gt;</m:t>
                              </m:r>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𝑐𝑟𝑖𝑡</m:t>
                                  </m:r>
                                </m:sub>
                              </m:sSub>
                            </m:sub>
                            <m:sup/>
                            <m:e>
                              <m:sSub>
                                <m:sSubPr>
                                  <m:ctrlPr>
                                    <a:rPr lang="en-US" sz="2000" b="0" i="1" smtClean="0">
                                      <a:latin typeface="Cambria Math"/>
                                    </a:rPr>
                                  </m:ctrlPr>
                                </m:sSubPr>
                                <m:e>
                                  <m:r>
                                    <a:rPr lang="en-US" sz="2000" b="0" i="1" smtClean="0">
                                      <a:latin typeface="Cambria Math"/>
                                      <a:ea typeface="Cambria Math"/>
                                    </a:rPr>
                                    <m:t>𝜎</m:t>
                                  </m:r>
                                </m:e>
                                <m:sub>
                                  <m:r>
                                    <a:rPr lang="en-US" sz="2000" b="0" i="1" smtClean="0">
                                      <a:latin typeface="Cambria Math"/>
                                      <a:ea typeface="Cambria Math"/>
                                    </a:rPr>
                                    <m:t>𝛾</m:t>
                                  </m:r>
                                </m:sub>
                              </m:sSub>
                              <m:sSub>
                                <m:sSubPr>
                                  <m:ctrlPr>
                                    <a:rPr lang="en-US" sz="2000" b="0" i="1" smtClean="0">
                                      <a:latin typeface="Cambria Math"/>
                                    </a:rPr>
                                  </m:ctrlPr>
                                </m:sSubPr>
                                <m:e>
                                  <m:r>
                                    <a:rPr lang="en-US" sz="2000" b="0" i="1" smtClean="0">
                                      <a:latin typeface="Cambria Math"/>
                                    </a:rPr>
                                    <m:t>(</m:t>
                                  </m:r>
                                  <m:r>
                                    <a:rPr lang="en-US" sz="2000" b="0" i="1" smtClean="0">
                                      <a:latin typeface="Cambria Math"/>
                                    </a:rPr>
                                    <m:t>𝐺𝑆</m:t>
                                  </m:r>
                                  <m:r>
                                    <a:rPr lang="en-US" sz="2000" b="0" i="1" smtClean="0">
                                      <a:latin typeface="Cambria Math"/>
                                    </a:rPr>
                                    <m:t>)</m:t>
                                  </m:r>
                                </m:e>
                                <m:sub>
                                  <m:r>
                                    <a:rPr lang="en-US" sz="2000" b="0" i="1" smtClean="0">
                                      <a:latin typeface="Cambria Math"/>
                                    </a:rPr>
                                    <m:t>𝑐𝑎𝑙𝑐</m:t>
                                  </m:r>
                                </m:sub>
                              </m:sSub>
                            </m:e>
                          </m:nary>
                        </m:e>
                      </m:nary>
                    </m:oMath>
                  </m:oMathPara>
                </a14:m>
                <a:endParaRPr lang="en-US" sz="2000" dirty="0" smtClean="0"/>
              </a:p>
            </p:txBody>
          </p:sp>
        </mc:Choice>
        <mc:Fallback>
          <p:sp>
            <p:nvSpPr>
              <p:cNvPr id="3" name="TextBox 2"/>
              <p:cNvSpPr txBox="1">
                <a:spLocks noRot="1" noChangeAspect="1" noMove="1" noResize="1" noEditPoints="1" noAdjustHandles="1" noChangeArrowheads="1" noChangeShapeType="1" noTextEdit="1"/>
              </p:cNvSpPr>
              <p:nvPr/>
            </p:nvSpPr>
            <p:spPr>
              <a:xfrm>
                <a:off x="533400" y="1247745"/>
                <a:ext cx="8077200" cy="4702441"/>
              </a:xfrm>
              <a:prstGeom prst="rect">
                <a:avLst/>
              </a:prstGeom>
              <a:blipFill rotWithShape="1">
                <a:blip r:embed="rId2"/>
                <a:stretch>
                  <a:fillRect l="-830" t="-908"/>
                </a:stretch>
              </a:blipFill>
            </p:spPr>
            <p:txBody>
              <a:bodyPr/>
              <a:lstStyle/>
              <a:p>
                <a:r>
                  <a:rPr lang="en-US">
                    <a:noFill/>
                  </a:rPr>
                  <a:t> </a:t>
                </a:r>
              </a:p>
            </p:txBody>
          </p:sp>
        </mc:Fallback>
      </mc:AlternateContent>
    </p:spTree>
    <p:extLst>
      <p:ext uri="{BB962C8B-B14F-4D97-AF65-F5344CB8AC3E}">
        <p14:creationId xmlns:p14="http://schemas.microsoft.com/office/powerpoint/2010/main" val="396626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tx2"/>
                </a:solidFill>
                <a:effectLst>
                  <a:outerShdw blurRad="38100" dist="38100" dir="2700000" algn="tl">
                    <a:srgbClr val="000000">
                      <a:alpha val="43137"/>
                    </a:srgbClr>
                  </a:outerShdw>
                </a:effectLst>
              </a:rPr>
              <a:t>Population/Depopulation Plot</a:t>
            </a:r>
            <a:endParaRPr lang="en-US" b="1" dirty="0">
              <a:solidFill>
                <a:schemeClr val="tx2"/>
              </a:solidFill>
              <a:effectLst>
                <a:outerShdw blurRad="38100" dist="38100" dir="2700000" algn="tl">
                  <a:srgbClr val="000000">
                    <a:alpha val="43137"/>
                  </a:srgbClr>
                </a:outerShdw>
              </a:effectLst>
            </a:endParaRPr>
          </a:p>
        </p:txBody>
      </p:sp>
      <p:grpSp>
        <p:nvGrpSpPr>
          <p:cNvPr id="3" name="Group 3"/>
          <p:cNvGrpSpPr>
            <a:grpSpLocks/>
          </p:cNvGrpSpPr>
          <p:nvPr/>
        </p:nvGrpSpPr>
        <p:grpSpPr bwMode="auto">
          <a:xfrm>
            <a:off x="522288" y="1219200"/>
            <a:ext cx="7823200" cy="5214938"/>
            <a:chOff x="528" y="480"/>
            <a:chExt cx="4928" cy="3285"/>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480"/>
              <a:ext cx="2528" cy="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480"/>
              <a:ext cx="2505" cy="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16548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Status of EGAF </a:t>
            </a:r>
            <a:r>
              <a:rPr lang="en-US" b="1" dirty="0" smtClean="0">
                <a:solidFill>
                  <a:schemeClr val="tx2"/>
                </a:solidFill>
                <a:effectLst>
                  <a:outerShdw blurRad="38100" dist="38100" dir="2700000" algn="tl">
                    <a:srgbClr val="000000">
                      <a:alpha val="43137"/>
                    </a:srgbClr>
                  </a:outerShdw>
                </a:effectLst>
                <a:latin typeface="Symbol" pitchFamily="18" charset="2"/>
              </a:rPr>
              <a:t>s</a:t>
            </a:r>
            <a:r>
              <a:rPr lang="en-US" b="1" baseline="-25000" dirty="0" smtClean="0">
                <a:solidFill>
                  <a:schemeClr val="tx2"/>
                </a:solidFill>
                <a:effectLst>
                  <a:outerShdw blurRad="38100" dist="38100" dir="2700000" algn="tl">
                    <a:srgbClr val="000000">
                      <a:alpha val="43137"/>
                    </a:srgbClr>
                  </a:outerShdw>
                </a:effectLst>
                <a:latin typeface="Symbol" pitchFamily="18" charset="2"/>
              </a:rPr>
              <a:t>0</a:t>
            </a:r>
            <a:r>
              <a:rPr lang="en-US" b="1" dirty="0" smtClean="0">
                <a:solidFill>
                  <a:schemeClr val="tx2"/>
                </a:solidFill>
                <a:effectLst>
                  <a:outerShdw blurRad="38100" dist="38100" dir="2700000" algn="tl">
                    <a:srgbClr val="000000">
                      <a:alpha val="43137"/>
                    </a:srgbClr>
                  </a:outerShdw>
                </a:effectLst>
              </a:rPr>
              <a:t> – Heavy Isotopes</a:t>
            </a: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03214391"/>
              </p:ext>
            </p:extLst>
          </p:nvPr>
        </p:nvGraphicFramePr>
        <p:xfrm>
          <a:off x="685800" y="990600"/>
          <a:ext cx="7696200" cy="3730752"/>
        </p:xfrm>
        <a:graphic>
          <a:graphicData uri="http://schemas.openxmlformats.org/drawingml/2006/table">
            <a:tbl>
              <a:tblPr/>
              <a:tblGrid>
                <a:gridCol w="990600"/>
                <a:gridCol w="1295400"/>
                <a:gridCol w="1219200"/>
                <a:gridCol w="914400"/>
                <a:gridCol w="1752600"/>
                <a:gridCol w="1524000"/>
              </a:tblGrid>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Target</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s</a:t>
                      </a:r>
                      <a:r>
                        <a:rPr kumimoji="0" lang="en-US" sz="1800" b="1" i="0" u="none" strike="noStrike" cap="none" normalizeH="0" baseline="-25000" dirty="0" smtClean="0">
                          <a:ln>
                            <a:noFill/>
                          </a:ln>
                          <a:solidFill>
                            <a:schemeClr val="tx1"/>
                          </a:solidFill>
                          <a:effectLst/>
                          <a:latin typeface="Symbol" pitchFamily="18" charset="2"/>
                        </a:rPr>
                        <a:t>0</a:t>
                      </a:r>
                      <a:r>
                        <a:rPr kumimoji="0" lang="en-US" sz="1800" b="1" i="0" u="none" strike="noStrike" cap="none" normalizeH="0" baseline="0" dirty="0" smtClean="0">
                          <a:ln>
                            <a:noFill/>
                          </a:ln>
                          <a:solidFill>
                            <a:schemeClr val="tx1"/>
                          </a:solidFill>
                          <a:effectLst/>
                          <a:latin typeface="+mn-lt"/>
                        </a:rPr>
                        <a:t>(EGAF)</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s</a:t>
                      </a:r>
                      <a:r>
                        <a:rPr kumimoji="0" lang="en-US" sz="1800" b="1" i="0" u="none" strike="noStrike" cap="none" normalizeH="0" baseline="-25000" dirty="0" smtClean="0">
                          <a:ln>
                            <a:noFill/>
                          </a:ln>
                          <a:solidFill>
                            <a:schemeClr val="tx1"/>
                          </a:solidFill>
                          <a:effectLst/>
                          <a:latin typeface="Symbol" pitchFamily="18" charset="2"/>
                        </a:rPr>
                        <a:t>0</a:t>
                      </a:r>
                      <a:r>
                        <a:rPr kumimoji="0" lang="en-US" sz="1800" b="1" i="0" u="none" strike="noStrike" cap="none" normalizeH="0" baseline="0" dirty="0" smtClean="0">
                          <a:ln>
                            <a:noFill/>
                          </a:ln>
                          <a:solidFill>
                            <a:schemeClr val="tx1"/>
                          </a:solidFill>
                          <a:effectLst/>
                          <a:latin typeface="+mn-lt"/>
                        </a:rPr>
                        <a:t>(Atlas*)</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Target</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s</a:t>
                      </a:r>
                      <a:r>
                        <a:rPr kumimoji="0" lang="en-US" sz="1800" b="1" i="0" u="none" strike="noStrike" cap="none" normalizeH="0" baseline="-25000" dirty="0" smtClean="0">
                          <a:ln>
                            <a:noFill/>
                          </a:ln>
                          <a:solidFill>
                            <a:schemeClr val="tx1"/>
                          </a:solidFill>
                          <a:effectLst/>
                          <a:latin typeface="Symbol" pitchFamily="18" charset="2"/>
                        </a:rPr>
                        <a:t>0</a:t>
                      </a:r>
                      <a:r>
                        <a:rPr kumimoji="0" lang="en-US" sz="1800" b="1" i="0" u="none" strike="noStrike" cap="none" normalizeH="0" baseline="0" dirty="0" smtClean="0">
                          <a:ln>
                            <a:noFill/>
                          </a:ln>
                          <a:solidFill>
                            <a:schemeClr val="tx1"/>
                          </a:solidFill>
                          <a:effectLst/>
                          <a:latin typeface="+mn-lt"/>
                        </a:rPr>
                        <a:t>(EGAF)</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s</a:t>
                      </a:r>
                      <a:r>
                        <a:rPr kumimoji="0" lang="en-US" sz="1800" b="1" i="0" u="none" strike="noStrike" cap="none" normalizeH="0" baseline="-25000" dirty="0" smtClean="0">
                          <a:ln>
                            <a:noFill/>
                          </a:ln>
                          <a:solidFill>
                            <a:schemeClr val="tx1"/>
                          </a:solidFill>
                          <a:effectLst/>
                          <a:latin typeface="Symbol" pitchFamily="18" charset="2"/>
                        </a:rPr>
                        <a:t>0</a:t>
                      </a:r>
                      <a:r>
                        <a:rPr kumimoji="0" lang="en-US" sz="1800" b="1" i="0" u="none" strike="noStrike" cap="none" normalizeH="0" baseline="0" dirty="0" smtClean="0">
                          <a:ln>
                            <a:noFill/>
                          </a:ln>
                          <a:solidFill>
                            <a:schemeClr val="tx1"/>
                          </a:solidFill>
                          <a:effectLst/>
                          <a:latin typeface="+mn-lt"/>
                        </a:rPr>
                        <a:t>(Atlas*)</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7963">
                <a:tc>
                  <a:txBody>
                    <a:bodyPr/>
                    <a:lstStyle/>
                    <a:p>
                      <a:pPr algn="ctr"/>
                      <a:r>
                        <a:rPr lang="en-US" sz="1800" b="1" baseline="30000" dirty="0" smtClean="0">
                          <a:latin typeface="+mn-lt"/>
                          <a:cs typeface="Arial" pitchFamily="34" charset="0"/>
                        </a:rPr>
                        <a:t>65</a:t>
                      </a:r>
                      <a:r>
                        <a:rPr lang="en-US" sz="1800" b="1" dirty="0" smtClean="0">
                          <a:latin typeface="+mn-lt"/>
                          <a:cs typeface="Arial" pitchFamily="34" charset="0"/>
                        </a:rPr>
                        <a:t>Cu</a:t>
                      </a:r>
                      <a:endParaRPr lang="en-US" sz="1800" b="1" dirty="0">
                        <a:latin typeface="+mn-lt"/>
                        <a:cs typeface="Arial" pitchFamily="34" charset="0"/>
                      </a:endParaRP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algn="ctr"/>
                      <a:r>
                        <a:rPr lang="en-US" sz="1800" dirty="0" smtClean="0">
                          <a:latin typeface="+mn-lt"/>
                        </a:rPr>
                        <a:t>2.27(8) b</a:t>
                      </a:r>
                      <a:endParaRPr lang="en-US" sz="1800" dirty="0">
                        <a:latin typeface="+mn-lt"/>
                      </a:endParaRPr>
                    </a:p>
                  </a:txBody>
                  <a:tcPr marL="18288" marR="18288" marT="18288" marB="18288"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algn="ctr"/>
                      <a:r>
                        <a:rPr lang="en-US" sz="1800" dirty="0" smtClean="0">
                          <a:latin typeface="+mn-lt"/>
                        </a:rPr>
                        <a:t>2.17(3</a:t>
                      </a:r>
                      <a:r>
                        <a:rPr lang="en-US" sz="1800" dirty="0" smtClean="0">
                          <a:latin typeface="+mn-lt"/>
                        </a:rPr>
                        <a:t>) b</a:t>
                      </a:r>
                      <a:endParaRPr lang="en-US" sz="1800" dirty="0">
                        <a:latin typeface="+mn-lt"/>
                      </a:endParaRP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108m</a:t>
                      </a:r>
                      <a:r>
                        <a:rPr kumimoji="0" lang="en-US" sz="1800" b="1" i="0" u="none" strike="noStrike" cap="none" normalizeH="0" baseline="0" dirty="0" smtClean="0">
                          <a:ln>
                            <a:noFill/>
                          </a:ln>
                          <a:solidFill>
                            <a:schemeClr val="tx1"/>
                          </a:solidFill>
                          <a:effectLst/>
                          <a:latin typeface="+mn-lt"/>
                        </a:rPr>
                        <a:t>Pd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185(10) mb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185(11) mb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7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54</a:t>
                      </a:r>
                      <a:r>
                        <a:rPr kumimoji="0" lang="en-US" sz="1800" b="1" i="0" u="none" strike="noStrike" cap="none" normalizeH="0" baseline="0" dirty="0" smtClean="0">
                          <a:ln>
                            <a:noFill/>
                          </a:ln>
                          <a:solidFill>
                            <a:schemeClr val="tx1"/>
                          </a:solidFill>
                          <a:effectLst/>
                          <a:latin typeface="+mn-lt"/>
                        </a:rPr>
                        <a:t>Fe</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2.26(5) b</a:t>
                      </a:r>
                    </a:p>
                  </a:txBody>
                  <a:tcPr marL="18288" marR="18288" marT="18288" marB="18288"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2.25(18)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110</a:t>
                      </a:r>
                      <a:r>
                        <a:rPr kumimoji="0" lang="en-US" sz="1800" b="1" i="0" u="none" strike="noStrike" cap="none" normalizeH="0" baseline="0" smtClean="0">
                          <a:ln>
                            <a:noFill/>
                          </a:ln>
                          <a:solidFill>
                            <a:schemeClr val="tx1"/>
                          </a:solidFill>
                          <a:effectLst/>
                          <a:latin typeface="+mn-lt"/>
                        </a:rPr>
                        <a:t>Pd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340(100) </a:t>
                      </a:r>
                      <a:r>
                        <a:rPr kumimoji="0" lang="en-US" sz="1800" b="0" i="0" u="none" strike="noStrike" cap="none" normalizeH="0" baseline="0" dirty="0" err="1" smtClean="0">
                          <a:ln>
                            <a:noFill/>
                          </a:ln>
                          <a:solidFill>
                            <a:srgbClr val="FF0000"/>
                          </a:solidFill>
                          <a:effectLst/>
                          <a:latin typeface="+mn-lt"/>
                        </a:rPr>
                        <a:t>mb</a:t>
                      </a:r>
                      <a:endParaRPr kumimoji="0" lang="en-US" sz="1800" b="0" i="0" u="none" strike="noStrike" cap="none" normalizeH="0" baseline="0" dirty="0" smtClean="0">
                        <a:ln>
                          <a:noFill/>
                        </a:ln>
                        <a:solidFill>
                          <a:srgbClr val="FF0000"/>
                        </a:solidFill>
                        <a:effectLst/>
                        <a:latin typeface="+mn-lt"/>
                      </a:endParaRP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700(170) mb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7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56</a:t>
                      </a:r>
                      <a:r>
                        <a:rPr kumimoji="0" lang="en-US" sz="1800" b="1" i="0" u="none" strike="noStrike" cap="none" normalizeH="0" baseline="0" dirty="0" smtClean="0">
                          <a:ln>
                            <a:noFill/>
                          </a:ln>
                          <a:solidFill>
                            <a:schemeClr val="tx1"/>
                          </a:solidFill>
                          <a:effectLst/>
                          <a:latin typeface="+mn-lt"/>
                        </a:rPr>
                        <a:t>Fe</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2.43(1) b</a:t>
                      </a:r>
                    </a:p>
                  </a:txBody>
                  <a:tcPr marL="18288" marR="18288" marT="18288" marB="18288"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2.59(14)</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151</a:t>
                      </a:r>
                      <a:r>
                        <a:rPr kumimoji="0" lang="en-US" sz="1800" b="1" i="0" u="none" strike="noStrike" cap="none" normalizeH="0" baseline="0" dirty="0" smtClean="0">
                          <a:ln>
                            <a:noFill/>
                          </a:ln>
                          <a:solidFill>
                            <a:schemeClr val="tx1"/>
                          </a:solidFill>
                          <a:effectLst/>
                          <a:latin typeface="+mn-lt"/>
                        </a:rPr>
                        <a:t>Eu</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6900(300)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5900(200)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7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57</a:t>
                      </a:r>
                      <a:r>
                        <a:rPr kumimoji="0" lang="en-US" sz="1800" b="1" i="0" u="none" strike="noStrike" cap="none" normalizeH="0" baseline="0" dirty="0" smtClean="0">
                          <a:ln>
                            <a:noFill/>
                          </a:ln>
                          <a:solidFill>
                            <a:schemeClr val="tx1"/>
                          </a:solidFill>
                          <a:effectLst/>
                          <a:latin typeface="+mn-lt"/>
                        </a:rPr>
                        <a:t>Fe</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1.65(3) b</a:t>
                      </a:r>
                    </a:p>
                  </a:txBody>
                  <a:tcPr marL="18288" marR="18288" marT="18288" marB="18288"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2.48(30)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151m1</a:t>
                      </a:r>
                      <a:r>
                        <a:rPr kumimoji="0" lang="en-US" sz="1800" b="1" i="0" u="none" strike="noStrike" cap="none" normalizeH="0" baseline="0" smtClean="0">
                          <a:ln>
                            <a:noFill/>
                          </a:ln>
                          <a:solidFill>
                            <a:schemeClr val="tx1"/>
                          </a:solidFill>
                          <a:effectLst/>
                          <a:latin typeface="+mn-lt"/>
                        </a:rPr>
                        <a:t>Eu</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2265(300)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3300(200)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7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89</a:t>
                      </a:r>
                      <a:r>
                        <a:rPr kumimoji="0" lang="en-US" sz="1800" b="1" i="0" u="none" strike="noStrike" cap="none" normalizeH="0" baseline="0" dirty="0" smtClean="0">
                          <a:ln>
                            <a:noFill/>
                          </a:ln>
                          <a:solidFill>
                            <a:schemeClr val="tx1"/>
                          </a:solidFill>
                          <a:effectLst/>
                          <a:latin typeface="+mn-lt"/>
                        </a:rPr>
                        <a:t>Y</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1.34(4) b</a:t>
                      </a:r>
                    </a:p>
                  </a:txBody>
                  <a:tcPr marL="18288" marR="18288" marT="18288" marB="18288"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1.28(2)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153</a:t>
                      </a:r>
                      <a:r>
                        <a:rPr kumimoji="0" lang="en-US" sz="1800" b="1" i="0" u="none" strike="noStrike" cap="none" normalizeH="0" baseline="0" smtClean="0">
                          <a:ln>
                            <a:noFill/>
                          </a:ln>
                          <a:solidFill>
                            <a:schemeClr val="tx1"/>
                          </a:solidFill>
                          <a:effectLst/>
                          <a:latin typeface="+mn-lt"/>
                        </a:rPr>
                        <a:t>Eu</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292(12)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312(7)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7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89m</a:t>
                      </a:r>
                      <a:r>
                        <a:rPr kumimoji="0" lang="en-US" sz="1800" b="1" i="0" u="none" strike="noStrike" cap="none" normalizeH="0" baseline="0" dirty="0" smtClean="0">
                          <a:ln>
                            <a:noFill/>
                          </a:ln>
                          <a:solidFill>
                            <a:schemeClr val="tx1"/>
                          </a:solidFill>
                          <a:effectLst/>
                          <a:latin typeface="+mn-lt"/>
                        </a:rPr>
                        <a:t>Y</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1.9(3) </a:t>
                      </a:r>
                      <a:r>
                        <a:rPr kumimoji="0" lang="en-US" sz="1800" b="0" i="0" u="none" strike="noStrike" cap="none" normalizeH="0" baseline="0" dirty="0" err="1" smtClean="0">
                          <a:ln>
                            <a:noFill/>
                          </a:ln>
                          <a:solidFill>
                            <a:srgbClr val="FF0000"/>
                          </a:solidFill>
                          <a:effectLst/>
                          <a:latin typeface="+mn-lt"/>
                        </a:rPr>
                        <a:t>mb</a:t>
                      </a:r>
                      <a:endParaRPr kumimoji="0" lang="en-US" sz="1800" b="0" i="0" u="none" strike="noStrike" cap="none" normalizeH="0" baseline="0" dirty="0" smtClean="0">
                        <a:ln>
                          <a:noFill/>
                        </a:ln>
                        <a:solidFill>
                          <a:srgbClr val="FF0000"/>
                        </a:solidFill>
                        <a:effectLst/>
                        <a:latin typeface="+mn-lt"/>
                      </a:endParaRPr>
                    </a:p>
                  </a:txBody>
                  <a:tcPr marL="18288" marR="18288" marT="18288" marB="18288" anchor="ctr"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1.0(2) </a:t>
                      </a:r>
                      <a:r>
                        <a:rPr kumimoji="0" lang="en-US" sz="1800" b="0" i="0" u="none" strike="noStrike" cap="none" normalizeH="0" baseline="0" dirty="0" err="1" smtClean="0">
                          <a:ln>
                            <a:noFill/>
                          </a:ln>
                          <a:solidFill>
                            <a:srgbClr val="FF0000"/>
                          </a:solidFill>
                          <a:effectLst/>
                          <a:latin typeface="+mn-lt"/>
                        </a:rPr>
                        <a:t>mb</a:t>
                      </a:r>
                      <a:endParaRPr kumimoji="0" lang="en-US" sz="1800" b="0" i="0" u="none" strike="noStrike" cap="none" normalizeH="0" baseline="0" dirty="0" smtClean="0">
                        <a:ln>
                          <a:noFill/>
                        </a:ln>
                        <a:solidFill>
                          <a:srgbClr val="FF0000"/>
                        </a:solidFill>
                        <a:effectLst/>
                        <a:latin typeface="+mn-lt"/>
                      </a:endParaRP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155</a:t>
                      </a:r>
                      <a:r>
                        <a:rPr kumimoji="0" lang="en-US" sz="1800" b="1" i="0" u="none" strike="noStrike" cap="none" normalizeH="0" baseline="0" smtClean="0">
                          <a:ln>
                            <a:noFill/>
                          </a:ln>
                          <a:solidFill>
                            <a:schemeClr val="tx1"/>
                          </a:solidFill>
                          <a:effectLst/>
                          <a:latin typeface="+mn-lt"/>
                        </a:rPr>
                        <a:t>Gd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56300(1900) b*</a:t>
                      </a:r>
                      <a:r>
                        <a:rPr kumimoji="0" lang="en-US" sz="1800" b="0" i="0" u="none" strike="noStrike" cap="none" normalizeH="0" baseline="30000" smtClean="0">
                          <a:ln>
                            <a:noFill/>
                          </a:ln>
                          <a:solidFill>
                            <a:srgbClr val="FF0000"/>
                          </a:solidFill>
                          <a:effectLst/>
                          <a:latin typeface="+mn-lt"/>
                          <a:cs typeface="Times New Roman" pitchFamily="18" charset="0"/>
                        </a:rPr>
                        <a:t>†</a:t>
                      </a:r>
                    </a:p>
                  </a:txBody>
                  <a:tcPr marL="9144" marR="9144"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60900(500)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mn-lt"/>
                        </a:rPr>
                        <a:t>102</a:t>
                      </a:r>
                      <a:r>
                        <a:rPr kumimoji="0" lang="en-US" sz="1800" b="1" i="0" u="none" strike="noStrike" cap="none" normalizeH="0" baseline="0" dirty="0" smtClean="0">
                          <a:ln>
                            <a:noFill/>
                          </a:ln>
                          <a:solidFill>
                            <a:schemeClr val="tx1"/>
                          </a:solidFill>
                          <a:effectLst/>
                          <a:latin typeface="+mn-lt"/>
                        </a:rPr>
                        <a:t>Pd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1.1(4)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1.82(20)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157</a:t>
                      </a:r>
                      <a:r>
                        <a:rPr kumimoji="0" lang="en-US" sz="1800" b="1" i="0" u="none" strike="noStrike" cap="none" normalizeH="0" baseline="0" smtClean="0">
                          <a:ln>
                            <a:noFill/>
                          </a:ln>
                          <a:solidFill>
                            <a:schemeClr val="tx1"/>
                          </a:solidFill>
                          <a:effectLst/>
                          <a:latin typeface="+mn-lt"/>
                        </a:rPr>
                        <a:t>Gd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238900(6800) b*</a:t>
                      </a:r>
                      <a:r>
                        <a:rPr kumimoji="0" lang="en-US" sz="1800" b="0" i="0" u="none" strike="noStrike" cap="none" normalizeH="0" baseline="30000" smtClean="0">
                          <a:ln>
                            <a:noFill/>
                          </a:ln>
                          <a:solidFill>
                            <a:srgbClr val="FF0000"/>
                          </a:solidFill>
                          <a:effectLst/>
                          <a:latin typeface="+mn-lt"/>
                          <a:cs typeface="Times New Roman" pitchFamily="18" charset="0"/>
                        </a:rPr>
                        <a:t>†</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254000(815)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4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104</a:t>
                      </a:r>
                      <a:r>
                        <a:rPr kumimoji="0" lang="en-US" sz="1800" b="1" i="0" u="none" strike="noStrike" cap="none" normalizeH="0" baseline="0" smtClean="0">
                          <a:ln>
                            <a:noFill/>
                          </a:ln>
                          <a:solidFill>
                            <a:schemeClr val="tx1"/>
                          </a:solidFill>
                          <a:effectLst/>
                          <a:latin typeface="+mn-lt"/>
                        </a:rPr>
                        <a:t>Pd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750(60) mb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650(30) </a:t>
                      </a:r>
                      <a:r>
                        <a:rPr kumimoji="0" lang="en-US" sz="1800" b="0" i="0" u="none" strike="noStrike" cap="none" normalizeH="0" baseline="0" dirty="0" err="1" smtClean="0">
                          <a:ln>
                            <a:noFill/>
                          </a:ln>
                          <a:solidFill>
                            <a:srgbClr val="FF0000"/>
                          </a:solidFill>
                          <a:effectLst/>
                          <a:latin typeface="+mn-lt"/>
                        </a:rPr>
                        <a:t>mb</a:t>
                      </a:r>
                      <a:endParaRPr kumimoji="0" lang="en-US" sz="1800" b="0" i="0" u="none" strike="noStrike" cap="none" normalizeH="0" baseline="0" dirty="0" smtClean="0">
                        <a:ln>
                          <a:noFill/>
                        </a:ln>
                        <a:solidFill>
                          <a:srgbClr val="FF0000"/>
                        </a:solidFill>
                        <a:effectLst/>
                        <a:latin typeface="+mn-lt"/>
                      </a:endParaRP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182</a:t>
                      </a:r>
                      <a:r>
                        <a:rPr kumimoji="0" lang="en-US" sz="1800" b="1" i="0" u="none" strike="noStrike" cap="none" normalizeH="0" baseline="0" smtClean="0">
                          <a:ln>
                            <a:noFill/>
                          </a:ln>
                          <a:solidFill>
                            <a:schemeClr val="tx1"/>
                          </a:solidFill>
                          <a:effectLst/>
                          <a:latin typeface="+mn-lt"/>
                        </a:rPr>
                        <a:t>W</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20.3(10)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19.9(3)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105</a:t>
                      </a:r>
                      <a:r>
                        <a:rPr kumimoji="0" lang="en-US" sz="1800" b="1" i="0" u="none" strike="noStrike" cap="none" normalizeH="0" baseline="0" smtClean="0">
                          <a:ln>
                            <a:noFill/>
                          </a:ln>
                          <a:solidFill>
                            <a:schemeClr val="tx1"/>
                          </a:solidFill>
                          <a:effectLst/>
                          <a:latin typeface="+mn-lt"/>
                        </a:rPr>
                        <a:t>Pd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21.7(5)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21.0(15)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183</a:t>
                      </a:r>
                      <a:r>
                        <a:rPr kumimoji="0" lang="en-US" sz="1800" b="1" i="0" u="none" strike="noStrike" cap="none" normalizeH="0" baseline="0" smtClean="0">
                          <a:ln>
                            <a:noFill/>
                          </a:ln>
                          <a:solidFill>
                            <a:schemeClr val="tx1"/>
                          </a:solidFill>
                          <a:effectLst/>
                          <a:latin typeface="+mn-lt"/>
                        </a:rPr>
                        <a:t>W</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10.4(4)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10.4(2)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106</a:t>
                      </a:r>
                      <a:r>
                        <a:rPr kumimoji="0" lang="en-US" sz="1800" b="1" i="0" u="none" strike="noStrike" cap="none" normalizeH="0" baseline="0" smtClean="0">
                          <a:ln>
                            <a:noFill/>
                          </a:ln>
                          <a:solidFill>
                            <a:schemeClr val="tx1"/>
                          </a:solidFill>
                          <a:effectLst/>
                          <a:latin typeface="+mn-lt"/>
                        </a:rPr>
                        <a:t>Pd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360(100) mb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300(30)</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184</a:t>
                      </a:r>
                      <a:r>
                        <a:rPr kumimoji="0" lang="en-US" sz="1800" b="1" i="0" u="none" strike="noStrike" cap="none" normalizeH="0" baseline="0" smtClean="0">
                          <a:ln>
                            <a:noFill/>
                          </a:ln>
                          <a:solidFill>
                            <a:schemeClr val="tx1"/>
                          </a:solidFill>
                          <a:effectLst/>
                          <a:latin typeface="+mn-lt"/>
                        </a:rPr>
                        <a:t>W</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1.15(10)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1.7(1)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108</a:t>
                      </a:r>
                      <a:r>
                        <a:rPr kumimoji="0" lang="en-US" sz="1800" b="1" i="0" u="none" strike="noStrike" cap="none" normalizeH="0" baseline="0" smtClean="0">
                          <a:ln>
                            <a:noFill/>
                          </a:ln>
                          <a:solidFill>
                            <a:schemeClr val="tx1"/>
                          </a:solidFill>
                          <a:effectLst/>
                          <a:latin typeface="+mn-lt"/>
                        </a:rPr>
                        <a:t>Pd</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8.6(6)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7.6(5)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mn-lt"/>
                        </a:rPr>
                        <a:t>186</a:t>
                      </a:r>
                      <a:r>
                        <a:rPr kumimoji="0" lang="en-US" sz="1800" b="1" i="0" u="none" strike="noStrike" cap="none" normalizeH="0" baseline="0" smtClean="0">
                          <a:ln>
                            <a:noFill/>
                          </a:ln>
                          <a:solidFill>
                            <a:schemeClr val="tx1"/>
                          </a:solidFill>
                          <a:effectLst/>
                          <a:latin typeface="+mn-lt"/>
                        </a:rPr>
                        <a:t>W</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mn-lt"/>
                        </a:rPr>
                        <a:t>43.2(12) b</a:t>
                      </a:r>
                    </a:p>
                  </a:txBody>
                  <a:tcPr marL="18288" marR="18288" marT="18288" marB="18288" horzOverflow="overflow">
                    <a:lnL w="12700" cap="flat" cmpd="sng" algn="ctr">
                      <a:noFill/>
                      <a:prstDash val="solid"/>
                      <a:round/>
                      <a:headEnd type="none" w="sm" len="sm"/>
                      <a:tailEnd type="none" w="sm" len="sm"/>
                    </a:lnL>
                    <a:lnR w="12700" cap="flat" cmpd="sng" algn="ctr">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rPr>
                        <a:t>38.1(5) b</a:t>
                      </a:r>
                    </a:p>
                  </a:txBody>
                  <a:tcPr marL="18288" marR="18288" marT="18288" marB="18288" horzOverflow="overflow">
                    <a:lnL w="12700" cap="flat" cmpd="sng" algn="ctr">
                      <a:noFill/>
                      <a:prstDash val="solid"/>
                      <a:round/>
                      <a:headEnd type="none" w="sm" len="sm"/>
                      <a:tailEnd type="none" w="sm" len="sm"/>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bl>
          </a:graphicData>
        </a:graphic>
      </p:graphicFrame>
      <p:sp>
        <p:nvSpPr>
          <p:cNvPr id="4" name="TextBox 3"/>
          <p:cNvSpPr txBox="1"/>
          <p:nvPr/>
        </p:nvSpPr>
        <p:spPr>
          <a:xfrm>
            <a:off x="914400" y="5105400"/>
            <a:ext cx="6781800" cy="1015663"/>
          </a:xfrm>
          <a:prstGeom prst="rect">
            <a:avLst/>
          </a:prstGeom>
          <a:noFill/>
        </p:spPr>
        <p:txBody>
          <a:bodyPr wrap="square" rtlCol="0">
            <a:spAutoFit/>
          </a:bodyPr>
          <a:lstStyle/>
          <a:p>
            <a:r>
              <a:rPr lang="en-US" sz="2000" b="1" dirty="0" smtClean="0"/>
              <a:t>Work in progress</a:t>
            </a:r>
          </a:p>
          <a:p>
            <a:pPr lvl="1"/>
            <a:r>
              <a:rPr lang="en-US" sz="2000" dirty="0" smtClean="0"/>
              <a:t>Actinide </a:t>
            </a:r>
            <a:r>
              <a:rPr lang="en-US" sz="2000" dirty="0" smtClean="0"/>
              <a:t>evaluations: </a:t>
            </a:r>
            <a:r>
              <a:rPr lang="en-US" sz="2000" baseline="30000" dirty="0" smtClean="0"/>
              <a:t>237</a:t>
            </a:r>
            <a:r>
              <a:rPr lang="en-US" sz="2000" dirty="0" smtClean="0"/>
              <a:t>Np, </a:t>
            </a:r>
            <a:r>
              <a:rPr lang="en-US" sz="2000" baseline="30000" dirty="0" smtClean="0"/>
              <a:t>238</a:t>
            </a:r>
            <a:r>
              <a:rPr lang="en-US" sz="2000" dirty="0" smtClean="0"/>
              <a:t>U, </a:t>
            </a:r>
            <a:r>
              <a:rPr lang="en-US" sz="2000" baseline="30000" dirty="0" smtClean="0"/>
              <a:t>241</a:t>
            </a:r>
            <a:r>
              <a:rPr lang="en-US" sz="2000" dirty="0" smtClean="0"/>
              <a:t>Pu</a:t>
            </a:r>
          </a:p>
          <a:p>
            <a:pPr lvl="1"/>
            <a:r>
              <a:rPr lang="en-US" sz="2000" dirty="0" smtClean="0"/>
              <a:t>Approved experiments FRM II:</a:t>
            </a:r>
            <a:r>
              <a:rPr lang="en-US" sz="2000" b="1" dirty="0" smtClean="0"/>
              <a:t>  </a:t>
            </a:r>
            <a:r>
              <a:rPr lang="en-US" sz="2000" baseline="30000" dirty="0" smtClean="0"/>
              <a:t>90,91,92,94,96</a:t>
            </a:r>
            <a:r>
              <a:rPr lang="en-US" sz="2000" dirty="0" smtClean="0"/>
              <a:t>Zr, </a:t>
            </a:r>
            <a:r>
              <a:rPr lang="en-US" sz="2000" baseline="30000" dirty="0" smtClean="0"/>
              <a:t>70,72,73,74,76</a:t>
            </a:r>
            <a:r>
              <a:rPr lang="en-US" sz="2000" dirty="0" smtClean="0"/>
              <a:t>Ge</a:t>
            </a:r>
          </a:p>
        </p:txBody>
      </p:sp>
    </p:spTree>
    <p:extLst>
      <p:ext uri="{BB962C8B-B14F-4D97-AF65-F5344CB8AC3E}">
        <p14:creationId xmlns:p14="http://schemas.microsoft.com/office/powerpoint/2010/main" val="2467421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solidFill>
                  <a:schemeClr val="tx2"/>
                </a:solidFill>
                <a:effectLst>
                  <a:outerShdw blurRad="38100" dist="38100" dir="2700000" algn="tl">
                    <a:srgbClr val="000000">
                      <a:alpha val="43137"/>
                    </a:srgbClr>
                  </a:outerShdw>
                </a:effectLst>
              </a:rPr>
              <a:t>Activation Data</a:t>
            </a:r>
            <a:endParaRPr lang="en-US" b="1" dirty="0">
              <a:solidFill>
                <a:schemeClr val="tx2"/>
              </a:solidFill>
              <a:effectLst>
                <a:outerShdw blurRad="38100" dist="38100" dir="2700000" algn="tl">
                  <a:srgbClr val="000000">
                    <a:alpha val="43137"/>
                  </a:srgbClr>
                </a:outerShdw>
              </a:effectLst>
            </a:endParaRPr>
          </a:p>
        </p:txBody>
      </p:sp>
      <p:grpSp>
        <p:nvGrpSpPr>
          <p:cNvPr id="3" name="Group 433"/>
          <p:cNvGrpSpPr>
            <a:grpSpLocks/>
          </p:cNvGrpSpPr>
          <p:nvPr/>
        </p:nvGrpSpPr>
        <p:grpSpPr bwMode="auto">
          <a:xfrm>
            <a:off x="250372" y="1729127"/>
            <a:ext cx="5448300" cy="5067300"/>
            <a:chOff x="144" y="864"/>
            <a:chExt cx="3432" cy="3192"/>
          </a:xfrm>
        </p:grpSpPr>
        <p:grpSp>
          <p:nvGrpSpPr>
            <p:cNvPr id="4" name="Group 19"/>
            <p:cNvGrpSpPr>
              <a:grpSpLocks/>
            </p:cNvGrpSpPr>
            <p:nvPr/>
          </p:nvGrpSpPr>
          <p:grpSpPr bwMode="auto">
            <a:xfrm>
              <a:off x="240" y="864"/>
              <a:ext cx="672" cy="742"/>
              <a:chOff x="240" y="1104"/>
              <a:chExt cx="672" cy="742"/>
            </a:xfrm>
          </p:grpSpPr>
          <p:grpSp>
            <p:nvGrpSpPr>
              <p:cNvPr id="8" name="Group 9"/>
              <p:cNvGrpSpPr>
                <a:grpSpLocks/>
              </p:cNvGrpSpPr>
              <p:nvPr/>
            </p:nvGrpSpPr>
            <p:grpSpPr bwMode="auto">
              <a:xfrm>
                <a:off x="240" y="1104"/>
                <a:ext cx="672" cy="162"/>
                <a:chOff x="240" y="1104"/>
                <a:chExt cx="672" cy="162"/>
              </a:xfrm>
            </p:grpSpPr>
            <p:sp>
              <p:nvSpPr>
                <p:cNvPr id="12" name="Text Box 6"/>
                <p:cNvSpPr txBox="1">
                  <a:spLocks noChangeArrowheads="1"/>
                </p:cNvSpPr>
                <p:nvPr/>
              </p:nvSpPr>
              <p:spPr bwMode="auto">
                <a:xfrm>
                  <a:off x="240" y="1104"/>
                  <a:ext cx="6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a:t>S</a:t>
                  </a:r>
                  <a:r>
                    <a:rPr lang="en-US" sz="1400" b="1" baseline="-25000"/>
                    <a:t>N</a:t>
                  </a:r>
                  <a:r>
                    <a:rPr lang="en-US" sz="1400" b="1"/>
                    <a:t>    7533.80</a:t>
                  </a:r>
                </a:p>
              </p:txBody>
            </p:sp>
            <p:sp>
              <p:nvSpPr>
                <p:cNvPr id="13" name="Line 7"/>
                <p:cNvSpPr>
                  <a:spLocks noChangeShapeType="1"/>
                </p:cNvSpPr>
                <p:nvPr/>
              </p:nvSpPr>
              <p:spPr bwMode="auto">
                <a:xfrm>
                  <a:off x="240" y="1266"/>
                  <a:ext cx="67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8"/>
              <p:cNvGrpSpPr>
                <a:grpSpLocks/>
              </p:cNvGrpSpPr>
              <p:nvPr/>
            </p:nvGrpSpPr>
            <p:grpSpPr bwMode="auto">
              <a:xfrm>
                <a:off x="240" y="1296"/>
                <a:ext cx="624" cy="550"/>
                <a:chOff x="1392" y="1109"/>
                <a:chExt cx="624" cy="550"/>
              </a:xfrm>
            </p:grpSpPr>
            <p:sp>
              <p:nvSpPr>
                <p:cNvPr id="10" name="AutoShape 13"/>
                <p:cNvSpPr>
                  <a:spLocks noChangeAspect="1" noChangeArrowheads="1"/>
                </p:cNvSpPr>
                <p:nvPr/>
              </p:nvSpPr>
              <p:spPr bwMode="auto">
                <a:xfrm>
                  <a:off x="1632" y="1109"/>
                  <a:ext cx="193" cy="231"/>
                </a:xfrm>
                <a:prstGeom prst="downArrow">
                  <a:avLst>
                    <a:gd name="adj1" fmla="val 50000"/>
                    <a:gd name="adj2" fmla="val 2992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1" name="Text Box 14"/>
                <p:cNvSpPr txBox="1">
                  <a:spLocks noChangeAspect="1" noChangeArrowheads="1"/>
                </p:cNvSpPr>
                <p:nvPr/>
              </p:nvSpPr>
              <p:spPr bwMode="auto">
                <a:xfrm>
                  <a:off x="1392" y="1349"/>
                  <a:ext cx="624"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en-US" sz="1600" b="1" dirty="0" smtClean="0"/>
                    <a:t>Prompt </a:t>
                  </a:r>
                  <a:r>
                    <a:rPr lang="en-US" sz="1600" b="1" dirty="0" smtClean="0">
                      <a:latin typeface="Symbol" pitchFamily="18" charset="2"/>
                    </a:rPr>
                    <a:t>g</a:t>
                  </a:r>
                  <a:r>
                    <a:rPr lang="en-US" sz="1600" b="1" dirty="0" smtClean="0"/>
                    <a:t> </a:t>
                  </a:r>
                  <a:endParaRPr lang="en-US" sz="1600" b="1" dirty="0"/>
                </a:p>
                <a:p>
                  <a:pPr algn="ctr"/>
                  <a:r>
                    <a:rPr lang="en-US" sz="1600" b="1" u="sng" dirty="0">
                      <a:solidFill>
                        <a:srgbClr val="FF0000"/>
                      </a:solidFill>
                    </a:rPr>
                    <a:t>1.62(3) b</a:t>
                  </a:r>
                </a:p>
              </p:txBody>
            </p:sp>
          </p:grpSp>
        </p:grpSp>
        <p:grpSp>
          <p:nvGrpSpPr>
            <p:cNvPr id="5" name="Group 21"/>
            <p:cNvGrpSpPr>
              <a:grpSpLocks/>
            </p:cNvGrpSpPr>
            <p:nvPr/>
          </p:nvGrpSpPr>
          <p:grpSpPr bwMode="auto">
            <a:xfrm>
              <a:off x="144" y="1584"/>
              <a:ext cx="3432" cy="2472"/>
              <a:chOff x="144" y="1584"/>
              <a:chExt cx="3432" cy="2472"/>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584"/>
                <a:ext cx="3432" cy="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0"/>
              <p:cNvSpPr txBox="1">
                <a:spLocks noChangeArrowheads="1"/>
              </p:cNvSpPr>
              <p:nvPr/>
            </p:nvSpPr>
            <p:spPr bwMode="auto">
              <a:xfrm rot="18000000">
                <a:off x="2539" y="2308"/>
                <a:ext cx="528"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1400" b="1" u="sng" dirty="0">
                    <a:solidFill>
                      <a:srgbClr val="FF0000"/>
                    </a:solidFill>
                  </a:rPr>
                  <a:t>0.269(5) b</a:t>
                </a:r>
              </a:p>
            </p:txBody>
          </p:sp>
        </p:grpSp>
      </p:grpSp>
      <p:graphicFrame>
        <p:nvGraphicFramePr>
          <p:cNvPr id="14" name="Table 13"/>
          <p:cNvGraphicFramePr>
            <a:graphicFrameLocks noGrp="1"/>
          </p:cNvGraphicFramePr>
          <p:nvPr>
            <p:extLst>
              <p:ext uri="{D42A27DB-BD31-4B8C-83A1-F6EECF244321}">
                <p14:modId xmlns:p14="http://schemas.microsoft.com/office/powerpoint/2010/main" val="3005974981"/>
              </p:ext>
            </p:extLst>
          </p:nvPr>
        </p:nvGraphicFramePr>
        <p:xfrm>
          <a:off x="5589815" y="986045"/>
          <a:ext cx="3429000" cy="3538538"/>
        </p:xfrm>
        <a:graphic>
          <a:graphicData uri="http://schemas.openxmlformats.org/drawingml/2006/table">
            <a:tbl>
              <a:tblPr/>
              <a:tblGrid>
                <a:gridCol w="1600200"/>
                <a:gridCol w="990600"/>
                <a:gridCol w="838200"/>
              </a:tblGrid>
              <a:tr h="304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Author (Year)</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Symbol" pitchFamily="18" charset="2"/>
                          <a:cs typeface="Arial" pitchFamily="34" charset="0"/>
                        </a:rPr>
                        <a:t>s</a:t>
                      </a:r>
                      <a:r>
                        <a:rPr kumimoji="0" lang="en-US" sz="1600" b="1" i="0" u="none" strike="noStrike" cap="none" normalizeH="0" baseline="-30000" dirty="0" smtClean="0">
                          <a:ln>
                            <a:noFill/>
                          </a:ln>
                          <a:solidFill>
                            <a:schemeClr val="tx1"/>
                          </a:solidFill>
                          <a:effectLst/>
                          <a:latin typeface="Symbol" pitchFamily="18" charset="2"/>
                          <a:cs typeface="Arial" pitchFamily="34" charset="0"/>
                        </a:rPr>
                        <a:t>0</a:t>
                      </a:r>
                      <a:r>
                        <a:rPr kumimoji="0" lang="en-US" sz="1600" b="1" i="0" u="none" strike="noStrike" cap="none" normalizeH="0" baseline="0" dirty="0" smtClean="0">
                          <a:ln>
                            <a:noFill/>
                          </a:ln>
                          <a:solidFill>
                            <a:schemeClr val="tx1"/>
                          </a:solidFill>
                          <a:effectLst/>
                          <a:latin typeface="Symbol" pitchFamily="18" charset="2"/>
                          <a:cs typeface="Arial" pitchFamily="34" charset="0"/>
                        </a:rPr>
                        <a:t>±Ds</a:t>
                      </a:r>
                      <a:r>
                        <a:rPr kumimoji="0" lang="en-US" sz="1600" b="1" i="0" u="none" strike="noStrike" cap="none" normalizeH="0" baseline="0" dirty="0" smtClean="0">
                          <a:ln>
                            <a:noFill/>
                          </a:ln>
                          <a:solidFill>
                            <a:schemeClr val="tx1"/>
                          </a:solidFill>
                          <a:effectLst/>
                          <a:latin typeface="+mn-lt"/>
                          <a:cs typeface="Arial" pitchFamily="34" charset="0"/>
                        </a:rPr>
                        <a:t> (b)</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Symbol" pitchFamily="18" charset="2"/>
                        </a:rPr>
                        <a:t>s</a:t>
                      </a:r>
                      <a:r>
                        <a:rPr kumimoji="0" lang="en-US" sz="1600" b="1" i="0" u="none" strike="noStrike" cap="none" normalizeH="0" baseline="-25000" dirty="0" err="1" smtClean="0">
                          <a:ln>
                            <a:noFill/>
                          </a:ln>
                          <a:solidFill>
                            <a:schemeClr val="tx1"/>
                          </a:solidFill>
                          <a:effectLst/>
                          <a:latin typeface="Symbol" pitchFamily="18" charset="2"/>
                        </a:rPr>
                        <a:t>g</a:t>
                      </a:r>
                      <a:r>
                        <a:rPr kumimoji="0" lang="en-US" sz="1600" b="1" i="0" u="none" strike="noStrike" cap="none" normalizeH="0" baseline="0" dirty="0" smtClean="0">
                          <a:ln>
                            <a:noFill/>
                          </a:ln>
                          <a:solidFill>
                            <a:schemeClr val="tx1"/>
                          </a:solidFill>
                          <a:effectLst/>
                          <a:latin typeface="+mn-lt"/>
                        </a:rPr>
                        <a:t>(1525)</a:t>
                      </a:r>
                    </a:p>
                  </a:txBody>
                  <a:tcPr marL="0" marR="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Seren</a:t>
                      </a:r>
                      <a:r>
                        <a:rPr kumimoji="0" lang="en-US" sz="1600" b="0" i="0" u="none" strike="noStrike" cap="none" normalizeH="0" baseline="0" dirty="0" smtClean="0">
                          <a:ln>
                            <a:noFill/>
                          </a:ln>
                          <a:solidFill>
                            <a:schemeClr val="tx1"/>
                          </a:solidFill>
                          <a:effectLst/>
                          <a:latin typeface="+mn-lt"/>
                          <a:cs typeface="Arial" pitchFamily="34" charset="0"/>
                        </a:rPr>
                        <a:t> (1947)</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1.0±0.2</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Pomerance</a:t>
                      </a:r>
                      <a:r>
                        <a:rPr kumimoji="0" lang="en-US" sz="1600" b="0" i="0" u="none" strike="noStrike" cap="none" normalizeH="0" baseline="0" dirty="0" smtClean="0">
                          <a:ln>
                            <a:noFill/>
                          </a:ln>
                          <a:solidFill>
                            <a:schemeClr val="tx1"/>
                          </a:solidFill>
                          <a:effectLst/>
                          <a:latin typeface="+mn-lt"/>
                          <a:cs typeface="Arial" pitchFamily="34" charset="0"/>
                        </a:rPr>
                        <a:t> (1952)</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1.19±0.10</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Koehler (1967)</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1.2±0.1</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Gryntakis</a:t>
                      </a:r>
                      <a:r>
                        <a:rPr kumimoji="0" lang="en-US" sz="1600" b="0" i="0" u="none" strike="noStrike" cap="none" normalizeH="0" baseline="0" dirty="0" smtClean="0">
                          <a:ln>
                            <a:noFill/>
                          </a:ln>
                          <a:solidFill>
                            <a:schemeClr val="tx1"/>
                          </a:solidFill>
                          <a:effectLst/>
                          <a:latin typeface="+mn-lt"/>
                          <a:cs typeface="Arial" pitchFamily="34" charset="0"/>
                        </a:rPr>
                        <a:t> (1976)</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1.28±0.06</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De Corte (2003)</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1.42±0.02</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0.263(2)</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Gleason (1975)</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1.43±0.03</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0.257(5)</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Heft (1978)</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1.43±0.03</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0.252(5)</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Lyon (1960)</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1.45</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Ryves</a:t>
                      </a:r>
                      <a:r>
                        <a:rPr kumimoji="0" lang="en-US" sz="1600" b="0" i="0" u="none" strike="noStrike" cap="none" normalizeH="0" baseline="0" dirty="0" smtClean="0">
                          <a:ln>
                            <a:noFill/>
                          </a:ln>
                          <a:solidFill>
                            <a:schemeClr val="tx1"/>
                          </a:solidFill>
                          <a:effectLst/>
                          <a:latin typeface="+mn-lt"/>
                          <a:cs typeface="Arial" pitchFamily="34" charset="0"/>
                        </a:rPr>
                        <a:t> (1970)</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1.46±0.03</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Kappe</a:t>
                      </a:r>
                      <a:r>
                        <a:rPr kumimoji="0" lang="en-US" sz="1600" b="0" i="0" u="none" strike="noStrike" cap="none" normalizeH="0" baseline="0" dirty="0" smtClean="0">
                          <a:ln>
                            <a:noFill/>
                          </a:ln>
                          <a:solidFill>
                            <a:schemeClr val="tx1"/>
                          </a:solidFill>
                          <a:effectLst/>
                          <a:latin typeface="+mn-lt"/>
                          <a:cs typeface="Arial" pitchFamily="34" charset="0"/>
                        </a:rPr>
                        <a:t> (1966)</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1.49±0.03</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rPr>
                        <a:t>0.266(8)</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Kaminishi</a:t>
                      </a:r>
                      <a:r>
                        <a:rPr kumimoji="0" lang="en-US" sz="1600" b="0" i="0" u="none" strike="noStrike" cap="none" normalizeH="0" baseline="0" dirty="0" smtClean="0">
                          <a:ln>
                            <a:noFill/>
                          </a:ln>
                          <a:solidFill>
                            <a:schemeClr val="tx1"/>
                          </a:solidFill>
                          <a:effectLst/>
                          <a:latin typeface="+mn-lt"/>
                          <a:cs typeface="Arial" pitchFamily="34" charset="0"/>
                        </a:rPr>
                        <a:t> (1982)*</a:t>
                      </a:r>
                      <a:endParaRPr kumimoji="0" lang="en-US" sz="1600" b="0" i="0" u="none" strike="noStrike" cap="none" normalizeH="0" baseline="0" dirty="0" smtClean="0">
                        <a:ln>
                          <a:noFill/>
                        </a:ln>
                        <a:solidFill>
                          <a:schemeClr val="tx1"/>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1.57±0.17</a:t>
                      </a: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hlink"/>
                          </a:solidFill>
                          <a:effectLst/>
                          <a:latin typeface="+mn-lt"/>
                          <a:cs typeface="Arial" pitchFamily="34" charset="0"/>
                        </a:rPr>
                        <a:t>EGAF</a:t>
                      </a:r>
                      <a:endParaRPr kumimoji="0" lang="en-US" sz="1600" b="1" i="0" u="none" strike="noStrike" cap="none" normalizeH="0" baseline="0" dirty="0" smtClean="0">
                        <a:ln>
                          <a:noFill/>
                        </a:ln>
                        <a:solidFill>
                          <a:schemeClr val="hlink"/>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hlink"/>
                          </a:solidFill>
                          <a:effectLst/>
                          <a:latin typeface="+mn-lt"/>
                          <a:cs typeface="Arial" pitchFamily="34" charset="0"/>
                        </a:rPr>
                        <a:t>1.62±0.03</a:t>
                      </a:r>
                      <a:endParaRPr kumimoji="0" lang="en-US" sz="1600" b="1" i="0" u="none" strike="noStrike" cap="none" normalizeH="0" baseline="0" dirty="0" smtClean="0">
                        <a:ln>
                          <a:noFill/>
                        </a:ln>
                        <a:solidFill>
                          <a:schemeClr val="hlink"/>
                        </a:solidFill>
                        <a:effectLst/>
                        <a:latin typeface="+mn-lt"/>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hlink"/>
                          </a:solidFill>
                          <a:effectLst/>
                          <a:latin typeface="+mn-lt"/>
                        </a:rPr>
                        <a:t>0.269(5)</a:t>
                      </a: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0000"/>
                          </a:solidFill>
                          <a:effectLst/>
                          <a:latin typeface="+mn-lt"/>
                          <a:cs typeface="Arial" pitchFamily="34" charset="0"/>
                        </a:rPr>
                        <a:t>Mughabghab</a:t>
                      </a:r>
                      <a:endParaRPr kumimoji="0" lang="en-US" sz="1600" b="1" i="0" u="none" strike="noStrike" cap="none" normalizeH="0" baseline="0" dirty="0" smtClean="0">
                        <a:ln>
                          <a:noFill/>
                        </a:ln>
                        <a:solidFill>
                          <a:srgbClr val="FF0000"/>
                        </a:solidFill>
                        <a:effectLst/>
                        <a:latin typeface="+mn-lt"/>
                      </a:endParaRPr>
                    </a:p>
                  </a:txBody>
                  <a:tcPr marL="0" marR="0" marT="0"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mn-lt"/>
                          <a:cs typeface="Arial" pitchFamily="34" charset="0"/>
                        </a:rPr>
                        <a:t>1.46±0.03</a:t>
                      </a:r>
                      <a:endParaRPr kumimoji="0" lang="en-US" sz="1600" b="1" i="0" u="none" strike="noStrike" cap="none" normalizeH="0" baseline="0" dirty="0" smtClean="0">
                        <a:ln>
                          <a:noFill/>
                        </a:ln>
                        <a:solidFill>
                          <a:srgbClr val="FF0000"/>
                        </a:solidFill>
                        <a:effectLst/>
                        <a:latin typeface="+mn-lt"/>
                      </a:endParaRPr>
                    </a:p>
                  </a:txBody>
                  <a:tcPr marL="0" marR="0" marT="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mn-lt"/>
                      </a:endParaRPr>
                    </a:p>
                  </a:txBody>
                  <a:tcPr marL="0" marR="0" marT="0"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 name="Group 431"/>
          <p:cNvGraphicFramePr>
            <a:graphicFrameLocks noGrp="1"/>
          </p:cNvGraphicFramePr>
          <p:nvPr>
            <p:extLst>
              <p:ext uri="{D42A27DB-BD31-4B8C-83A1-F6EECF244321}">
                <p14:modId xmlns:p14="http://schemas.microsoft.com/office/powerpoint/2010/main" val="2777403101"/>
              </p:ext>
            </p:extLst>
          </p:nvPr>
        </p:nvGraphicFramePr>
        <p:xfrm>
          <a:off x="6019800" y="4648200"/>
          <a:ext cx="2819400" cy="2011680"/>
        </p:xfrm>
        <a:graphic>
          <a:graphicData uri="http://schemas.openxmlformats.org/drawingml/2006/table">
            <a:tbl>
              <a:tblPr/>
              <a:tblGrid>
                <a:gridCol w="1676400"/>
                <a:gridCol w="1143000"/>
              </a:tblGrid>
              <a:tr h="17764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30000" dirty="0" smtClean="0">
                          <a:ln>
                            <a:noFill/>
                          </a:ln>
                          <a:solidFill>
                            <a:schemeClr val="tx1"/>
                          </a:solidFill>
                          <a:effectLst/>
                          <a:latin typeface="+mn-lt"/>
                        </a:rPr>
                        <a:t>42</a:t>
                      </a:r>
                      <a:r>
                        <a:rPr kumimoji="0" lang="en-US" sz="1600" b="1" i="0" u="none" strike="noStrike" cap="none" normalizeH="0" baseline="0" dirty="0" smtClean="0">
                          <a:ln>
                            <a:noFill/>
                          </a:ln>
                          <a:solidFill>
                            <a:schemeClr val="tx1"/>
                          </a:solidFill>
                          <a:effectLst/>
                          <a:latin typeface="+mn-lt"/>
                        </a:rPr>
                        <a:t>K Decay Data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2500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6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Author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mn-lt"/>
                        </a:rPr>
                        <a:t>P</a:t>
                      </a:r>
                      <a:r>
                        <a:rPr kumimoji="0" lang="en-US" sz="1600" b="1" i="0" u="none" strike="noStrike" cap="none" normalizeH="0" baseline="-25000" dirty="0" err="1" smtClean="0">
                          <a:ln>
                            <a:noFill/>
                          </a:ln>
                          <a:solidFill>
                            <a:schemeClr val="tx1"/>
                          </a:solidFill>
                          <a:effectLst/>
                          <a:latin typeface="+mn-lt"/>
                        </a:rPr>
                        <a:t>g</a:t>
                      </a:r>
                      <a:r>
                        <a:rPr kumimoji="0" lang="en-US" sz="1600" b="1" i="0" u="none" strike="noStrike" cap="none" normalizeH="0" baseline="-25000" dirty="0" smtClean="0">
                          <a:ln>
                            <a:noFill/>
                          </a:ln>
                          <a:solidFill>
                            <a:schemeClr val="tx1"/>
                          </a:solidFill>
                          <a:effectLst/>
                          <a:latin typeface="+mn-lt"/>
                        </a:rPr>
                        <a:t> </a:t>
                      </a:r>
                      <a:r>
                        <a:rPr kumimoji="0" lang="en-US" sz="1600" b="1" i="0" u="none" strike="noStrike" cap="none" normalizeH="0" baseline="0" dirty="0" smtClean="0">
                          <a:ln>
                            <a:noFill/>
                          </a:ln>
                          <a:solidFill>
                            <a:schemeClr val="tx1"/>
                          </a:solidFill>
                          <a:effectLst/>
                          <a:latin typeface="+mn-lt"/>
                        </a:rPr>
                        <a:t>(1566)</a:t>
                      </a:r>
                      <a:endParaRPr kumimoji="0" lang="en-US" sz="1600" b="1" i="0" u="none" strike="noStrike" cap="none" normalizeH="0" baseline="-2500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Miyahara (1990</a:t>
                      </a:r>
                      <a:r>
                        <a:rPr kumimoji="0" lang="en-US" sz="1600" b="0" i="0" u="none" strike="noStrike" cap="none" normalizeH="0" baseline="0" dirty="0" smtClean="0">
                          <a:ln>
                            <a:noFill/>
                          </a:ln>
                          <a:solidFill>
                            <a:schemeClr val="tx1"/>
                          </a:solidFill>
                          <a:effectLst/>
                          <a:latin typeface="+mn-lt"/>
                        </a:rPr>
                        <a:t>)</a:t>
                      </a:r>
                      <a:endParaRPr kumimoji="0" lang="en-US" sz="16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0.1808(9)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8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rPr>
                        <a:t>Simoes</a:t>
                      </a:r>
                      <a:r>
                        <a:rPr kumimoji="0" lang="en-US" sz="1600" b="0" i="0" u="none" strike="noStrike" cap="none" normalizeH="0" baseline="0" dirty="0" smtClean="0">
                          <a:ln>
                            <a:noFill/>
                          </a:ln>
                          <a:solidFill>
                            <a:schemeClr val="tx1"/>
                          </a:solidFill>
                          <a:effectLst/>
                          <a:latin typeface="+mn-lt"/>
                        </a:rPr>
                        <a:t> (2001</a:t>
                      </a:r>
                      <a:r>
                        <a:rPr kumimoji="0" lang="en-US" sz="1600" b="0" i="0" u="none" strike="noStrike" cap="none" normalizeH="0" baseline="0" dirty="0" smtClean="0">
                          <a:ln>
                            <a:noFill/>
                          </a:ln>
                          <a:solidFill>
                            <a:schemeClr val="tx1"/>
                          </a:solidFill>
                          <a:effectLst/>
                          <a:latin typeface="+mn-lt"/>
                        </a:rPr>
                        <a:t>)</a:t>
                      </a:r>
                      <a:endParaRPr kumimoji="0" lang="en-US" sz="1600" b="0" i="0" u="none" strike="noStrike" cap="none" normalizeH="0" baseline="0" dirty="0" smtClean="0">
                        <a:ln>
                          <a:noFill/>
                        </a:ln>
                        <a:solidFill>
                          <a:schemeClr val="tx1"/>
                        </a:solidFill>
                        <a:effectLst/>
                        <a:latin typeface="+mn-lt"/>
                      </a:endParaRP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0.1813(14)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err="1" smtClean="0">
                          <a:ln>
                            <a:noFill/>
                          </a:ln>
                          <a:solidFill>
                            <a:schemeClr val="tx1"/>
                          </a:solidFill>
                          <a:effectLst/>
                          <a:latin typeface="+mn-lt"/>
                          <a:cs typeface="Arial" pitchFamily="34" charset="0"/>
                        </a:rPr>
                        <a:t>Kaminishi</a:t>
                      </a:r>
                      <a:r>
                        <a:rPr kumimoji="0" lang="en-US" sz="1600" b="0" i="0" u="none" strike="noStrike" cap="none" normalizeH="0" baseline="0" dirty="0" smtClean="0">
                          <a:ln>
                            <a:noFill/>
                          </a:ln>
                          <a:solidFill>
                            <a:schemeClr val="tx1"/>
                          </a:solidFill>
                          <a:effectLst/>
                          <a:latin typeface="+mn-lt"/>
                          <a:cs typeface="Arial" pitchFamily="34" charset="0"/>
                        </a:rPr>
                        <a:t> (1982</a:t>
                      </a:r>
                      <a:r>
                        <a:rPr kumimoji="0" lang="en-US" sz="1600" b="0" i="0" u="none" strike="noStrike" cap="none" normalizeH="0" baseline="0" dirty="0" smtClean="0">
                          <a:ln>
                            <a:noFill/>
                          </a:ln>
                          <a:solidFill>
                            <a:schemeClr val="tx1"/>
                          </a:solidFill>
                          <a:effectLst/>
                          <a:latin typeface="+mn-lt"/>
                          <a:cs typeface="Arial" pitchFamily="34" charset="0"/>
                        </a:rPr>
                        <a:t>)</a:t>
                      </a:r>
                      <a:endParaRPr kumimoji="0" lang="en-US" sz="1600" b="0" i="0" u="none" strike="noStrike" cap="none" normalizeH="0" baseline="3000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0.171(12)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mn-lt"/>
                        </a:rPr>
                        <a:t>EGAF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0000"/>
                          </a:solidFill>
                          <a:effectLst/>
                          <a:latin typeface="+mn-lt"/>
                        </a:rPr>
                        <a:t>0.166(4)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TextBox 15"/>
          <p:cNvSpPr txBox="1"/>
          <p:nvPr/>
        </p:nvSpPr>
        <p:spPr>
          <a:xfrm>
            <a:off x="1524000" y="964405"/>
            <a:ext cx="3962400" cy="2154436"/>
          </a:xfrm>
          <a:prstGeom prst="rect">
            <a:avLst/>
          </a:prstGeom>
          <a:noFill/>
        </p:spPr>
        <p:txBody>
          <a:bodyPr wrap="square" lIns="0" tIns="0" rIns="0" bIns="0" rtlCol="0">
            <a:spAutoFit/>
          </a:bodyPr>
          <a:lstStyle/>
          <a:p>
            <a:r>
              <a:rPr lang="en-US" sz="2000" dirty="0" smtClean="0"/>
              <a:t>There is a discrepancy in the cross section determined by prompt gammas and previous values from decay measurements.  From  </a:t>
            </a:r>
            <a:r>
              <a:rPr lang="en-US" sz="2000" dirty="0" err="1" smtClean="0">
                <a:solidFill>
                  <a:srgbClr val="FF0000"/>
                </a:solidFill>
              </a:rPr>
              <a:t>P</a:t>
            </a:r>
            <a:r>
              <a:rPr lang="en-US" sz="2000" baseline="-25000" dirty="0" err="1" smtClean="0">
                <a:solidFill>
                  <a:srgbClr val="FF0000"/>
                </a:solidFill>
                <a:latin typeface="Symbol" pitchFamily="18" charset="2"/>
              </a:rPr>
              <a:t>g</a:t>
            </a:r>
            <a:r>
              <a:rPr lang="en-US" sz="2000" dirty="0" smtClean="0">
                <a:solidFill>
                  <a:srgbClr val="FF0000"/>
                </a:solidFill>
              </a:rPr>
              <a:t>=</a:t>
            </a:r>
            <a:r>
              <a:rPr lang="en-US" sz="2000" dirty="0" err="1" smtClean="0">
                <a:solidFill>
                  <a:srgbClr val="FF0000"/>
                </a:solidFill>
                <a:latin typeface="Symbol" pitchFamily="18" charset="2"/>
              </a:rPr>
              <a:t>s</a:t>
            </a:r>
            <a:r>
              <a:rPr lang="en-US" sz="2000" baseline="-25000" dirty="0" err="1" smtClean="0">
                <a:solidFill>
                  <a:srgbClr val="FF0000"/>
                </a:solidFill>
                <a:latin typeface="Symbol" pitchFamily="18" charset="2"/>
              </a:rPr>
              <a:t>g</a:t>
            </a:r>
            <a:r>
              <a:rPr lang="en-US" sz="2000" dirty="0" smtClean="0">
                <a:solidFill>
                  <a:srgbClr val="FF0000"/>
                </a:solidFill>
              </a:rPr>
              <a:t>/</a:t>
            </a:r>
            <a:r>
              <a:rPr lang="en-US" sz="2000" dirty="0" smtClean="0">
                <a:solidFill>
                  <a:srgbClr val="FF0000"/>
                </a:solidFill>
                <a:latin typeface="Symbol" pitchFamily="18" charset="2"/>
              </a:rPr>
              <a:t>s</a:t>
            </a:r>
            <a:r>
              <a:rPr lang="en-US" sz="2000" baseline="-25000" dirty="0" smtClean="0">
                <a:solidFill>
                  <a:srgbClr val="FF0000"/>
                </a:solidFill>
                <a:latin typeface="Symbol" pitchFamily="18" charset="2"/>
              </a:rPr>
              <a:t>0 </a:t>
            </a:r>
            <a:r>
              <a:rPr lang="en-US" sz="2000" dirty="0" smtClean="0"/>
              <a:t>we determine </a:t>
            </a:r>
            <a:r>
              <a:rPr lang="en-US" sz="2000" dirty="0" err="1" smtClean="0">
                <a:solidFill>
                  <a:srgbClr val="FF0000"/>
                </a:solidFill>
              </a:rPr>
              <a:t>P</a:t>
            </a:r>
            <a:r>
              <a:rPr lang="en-US" sz="2000" baseline="-25000" dirty="0" err="1" smtClean="0">
                <a:solidFill>
                  <a:srgbClr val="FF0000"/>
                </a:solidFill>
                <a:latin typeface="Symbol" pitchFamily="18" charset="2"/>
              </a:rPr>
              <a:t>g</a:t>
            </a:r>
            <a:r>
              <a:rPr lang="en-US" sz="2000" dirty="0" smtClean="0">
                <a:solidFill>
                  <a:srgbClr val="FF0000"/>
                </a:solidFill>
              </a:rPr>
              <a:t>=0.166</a:t>
            </a:r>
            <a:r>
              <a:rPr lang="en-US" sz="2000" dirty="0" smtClean="0"/>
              <a:t>, consistent with </a:t>
            </a:r>
            <a:r>
              <a:rPr lang="en-US" sz="2000" dirty="0" err="1" smtClean="0"/>
              <a:t>Kaminishi</a:t>
            </a:r>
            <a:r>
              <a:rPr lang="en-US" sz="2000" dirty="0" smtClean="0"/>
              <a:t> who corrected for absorption in the source.</a:t>
            </a:r>
            <a:endParaRPr lang="en-US" sz="2000" dirty="0" smtClean="0">
              <a:latin typeface="Symbol" pitchFamily="18" charset="2"/>
            </a:endParaRPr>
          </a:p>
        </p:txBody>
      </p:sp>
    </p:spTree>
    <p:extLst>
      <p:ext uri="{BB962C8B-B14F-4D97-AF65-F5344CB8AC3E}">
        <p14:creationId xmlns:p14="http://schemas.microsoft.com/office/powerpoint/2010/main" val="171930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dirty="0" smtClean="0">
                <a:solidFill>
                  <a:schemeClr val="tx2"/>
                </a:solidFill>
                <a:effectLst>
                  <a:outerShdw blurRad="38100" dist="38100" dir="2700000" algn="tl">
                    <a:srgbClr val="000000">
                      <a:alpha val="43137"/>
                    </a:srgbClr>
                  </a:outerShdw>
                </a:effectLst>
              </a:rPr>
              <a:t>RIPL Data</a:t>
            </a:r>
            <a:endParaRPr lang="en-US" b="1" dirty="0">
              <a:solidFill>
                <a:schemeClr val="tx2"/>
              </a:solidFill>
              <a:effectLst>
                <a:outerShdw blurRad="38100" dist="38100" dir="2700000" algn="tl">
                  <a:srgbClr val="000000">
                    <a:alpha val="43137"/>
                  </a:srgbClr>
                </a:outerShdw>
              </a:effectLst>
            </a:endParaRPr>
          </a:p>
        </p:txBody>
      </p:sp>
      <p:sp>
        <p:nvSpPr>
          <p:cNvPr id="3" name="TextBox 2"/>
          <p:cNvSpPr txBox="1"/>
          <p:nvPr/>
        </p:nvSpPr>
        <p:spPr>
          <a:xfrm>
            <a:off x="533400" y="1219200"/>
            <a:ext cx="8077200" cy="5170646"/>
          </a:xfrm>
          <a:prstGeom prst="rect">
            <a:avLst/>
          </a:prstGeom>
          <a:noFill/>
        </p:spPr>
        <p:txBody>
          <a:bodyPr wrap="square" lIns="0" tIns="0" rIns="0" bIns="0" rtlCol="0">
            <a:spAutoFit/>
          </a:bodyPr>
          <a:lstStyle/>
          <a:p>
            <a:r>
              <a:rPr lang="en-US" sz="2400" dirty="0" smtClean="0"/>
              <a:t>RIPL is widely used by statistical model codes including EMPIRE and DICEBOX in reaction calculations.  RIPL is directly derived from ENSDF Adopted Levels, Gammas with modifications to account for ENSDF deficiencies.</a:t>
            </a:r>
          </a:p>
          <a:p>
            <a:endParaRPr lang="en-US" sz="2400" dirty="0"/>
          </a:p>
          <a:p>
            <a:r>
              <a:rPr lang="en-US" sz="2400" dirty="0" smtClean="0"/>
              <a:t>EGAF </a:t>
            </a:r>
            <a:r>
              <a:rPr lang="en-US" sz="2400" dirty="0" smtClean="0">
                <a:latin typeface="Symbol" pitchFamily="18" charset="2"/>
              </a:rPr>
              <a:t>s</a:t>
            </a:r>
            <a:r>
              <a:rPr lang="en-US" sz="2400" baseline="-25000" dirty="0" smtClean="0">
                <a:latin typeface="Symbol" pitchFamily="18" charset="2"/>
              </a:rPr>
              <a:t>0</a:t>
            </a:r>
            <a:r>
              <a:rPr lang="en-US" sz="2400" dirty="0" smtClean="0"/>
              <a:t> evaluations modify the original RIPL datasets</a:t>
            </a:r>
          </a:p>
          <a:p>
            <a:endParaRPr lang="en-US" sz="2400" dirty="0"/>
          </a:p>
          <a:p>
            <a:pPr marL="800100" lvl="1" indent="-342900">
              <a:buFont typeface="Arial" pitchFamily="34" charset="0"/>
              <a:buChar char="•"/>
            </a:pPr>
            <a:r>
              <a:rPr lang="en-US" sz="2400" dirty="0" smtClean="0"/>
              <a:t>Updating for more recent references</a:t>
            </a:r>
          </a:p>
          <a:p>
            <a:pPr marL="800100" lvl="1" indent="-342900">
              <a:buFont typeface="Arial" pitchFamily="34" charset="0"/>
              <a:buChar char="•"/>
            </a:pPr>
            <a:r>
              <a:rPr lang="en-US" sz="2400" dirty="0" smtClean="0"/>
              <a:t>Revising </a:t>
            </a:r>
            <a:r>
              <a:rPr lang="en-US" sz="2400" dirty="0" err="1" smtClean="0"/>
              <a:t>J</a:t>
            </a:r>
            <a:r>
              <a:rPr lang="en-US" sz="2400" baseline="30000" dirty="0" err="1" smtClean="0">
                <a:latin typeface="Symbol" pitchFamily="18" charset="2"/>
              </a:rPr>
              <a:t>p</a:t>
            </a:r>
            <a:r>
              <a:rPr lang="en-US" sz="2400" dirty="0" smtClean="0"/>
              <a:t> assignments based on statistical model calculations</a:t>
            </a:r>
          </a:p>
          <a:p>
            <a:pPr marL="800100" lvl="1" indent="-342900">
              <a:buFont typeface="Arial" pitchFamily="34" charset="0"/>
              <a:buChar char="•"/>
            </a:pPr>
            <a:r>
              <a:rPr lang="en-US" sz="2400" dirty="0" smtClean="0"/>
              <a:t>Proposing new transition data based on intensity balances</a:t>
            </a:r>
          </a:p>
          <a:p>
            <a:endParaRPr lang="en-US" sz="2400" dirty="0"/>
          </a:p>
          <a:p>
            <a:r>
              <a:rPr lang="en-US" sz="2400" dirty="0" smtClean="0"/>
              <a:t>A goal of EGAF is to provide improved nuclear structure data for isotopes produced by (</a:t>
            </a:r>
            <a:r>
              <a:rPr lang="en-US" sz="2400" dirty="0" err="1" smtClean="0"/>
              <a:t>n,</a:t>
            </a:r>
            <a:r>
              <a:rPr lang="en-US" sz="2400" dirty="0" err="1" smtClean="0">
                <a:latin typeface="Symbol" pitchFamily="18" charset="2"/>
              </a:rPr>
              <a:t>g</a:t>
            </a:r>
            <a:r>
              <a:rPr lang="en-US" sz="2400" dirty="0" smtClean="0"/>
              <a:t>) in RIPL.</a:t>
            </a:r>
            <a:endParaRPr lang="en-US" sz="2400" dirty="0"/>
          </a:p>
        </p:txBody>
      </p:sp>
    </p:spTree>
    <p:extLst>
      <p:ext uri="{BB962C8B-B14F-4D97-AF65-F5344CB8AC3E}">
        <p14:creationId xmlns:p14="http://schemas.microsoft.com/office/powerpoint/2010/main" val="42870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54000" y="50800"/>
            <a:ext cx="8432800" cy="736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solidFill>
                <a:effectLst>
                  <a:outerShdw blurRad="38100" dist="38100" dir="2700000" algn="tl">
                    <a:srgbClr val="C0C0C0"/>
                  </a:outerShdw>
                </a:effectLst>
              </a:rPr>
              <a:t>Reference Input Parameter Library</a:t>
            </a:r>
            <a:endParaRPr lang="en-US" sz="4000" b="1" dirty="0">
              <a:solidFill>
                <a:schemeClr val="tx2"/>
              </a:solidFill>
              <a:effectLst>
                <a:outerShdw blurRad="38100" dist="38100" dir="2700000" algn="tl">
                  <a:srgbClr val="C0C0C0"/>
                </a:outerShdw>
              </a:effectLst>
            </a:endParaRPr>
          </a:p>
        </p:txBody>
      </p:sp>
      <p:grpSp>
        <p:nvGrpSpPr>
          <p:cNvPr id="4" name="Group 3"/>
          <p:cNvGrpSpPr/>
          <p:nvPr/>
        </p:nvGrpSpPr>
        <p:grpSpPr>
          <a:xfrm>
            <a:off x="1600200" y="2971800"/>
            <a:ext cx="533399" cy="381000"/>
            <a:chOff x="1600200" y="2971800"/>
            <a:chExt cx="533399" cy="381000"/>
          </a:xfrm>
        </p:grpSpPr>
        <p:sp>
          <p:nvSpPr>
            <p:cNvPr id="5" name="TextBox 4"/>
            <p:cNvSpPr txBox="1"/>
            <p:nvPr/>
          </p:nvSpPr>
          <p:spPr>
            <a:xfrm>
              <a:off x="1600200" y="2971800"/>
              <a:ext cx="228600" cy="381000"/>
            </a:xfrm>
            <a:prstGeom prst="rect">
              <a:avLst/>
            </a:prstGeom>
            <a:noFill/>
          </p:spPr>
          <p:txBody>
            <a:bodyPr wrap="square" rtlCol="0">
              <a:spAutoFit/>
            </a:bodyPr>
            <a:lstStyle/>
            <a:p>
              <a:r>
                <a:rPr lang="en-US" dirty="0" smtClean="0">
                  <a:solidFill>
                    <a:srgbClr val="FF0000"/>
                  </a:solidFill>
                </a:rPr>
                <a:t>J</a:t>
              </a:r>
              <a:endParaRPr lang="en-US" dirty="0">
                <a:solidFill>
                  <a:srgbClr val="FF0000"/>
                </a:solidFill>
              </a:endParaRPr>
            </a:p>
          </p:txBody>
        </p:sp>
        <p:sp>
          <p:nvSpPr>
            <p:cNvPr id="6" name="TextBox 5"/>
            <p:cNvSpPr txBox="1"/>
            <p:nvPr/>
          </p:nvSpPr>
          <p:spPr>
            <a:xfrm>
              <a:off x="1926770" y="2971800"/>
              <a:ext cx="206829" cy="381000"/>
            </a:xfrm>
            <a:prstGeom prst="rect">
              <a:avLst/>
            </a:prstGeom>
            <a:noFill/>
          </p:spPr>
          <p:txBody>
            <a:bodyPr wrap="square" rtlCol="0">
              <a:spAutoFit/>
            </a:bodyPr>
            <a:lstStyle/>
            <a:p>
              <a:r>
                <a:rPr lang="en-US" dirty="0" smtClean="0">
                  <a:solidFill>
                    <a:srgbClr val="FF0000"/>
                  </a:solidFill>
                  <a:latin typeface="Symbol" pitchFamily="18" charset="2"/>
                </a:rPr>
                <a:t>p</a:t>
              </a:r>
              <a:endParaRPr lang="en-US" dirty="0">
                <a:solidFill>
                  <a:srgbClr val="FF0000"/>
                </a:solidFill>
                <a:latin typeface="Symbol" pitchFamily="18" charset="2"/>
              </a:endParaRPr>
            </a:p>
          </p:txBody>
        </p:sp>
      </p:grpSp>
      <p:grpSp>
        <p:nvGrpSpPr>
          <p:cNvPr id="7" name="Group 6"/>
          <p:cNvGrpSpPr/>
          <p:nvPr/>
        </p:nvGrpSpPr>
        <p:grpSpPr>
          <a:xfrm>
            <a:off x="320856" y="919951"/>
            <a:ext cx="8670743" cy="5819938"/>
            <a:chOff x="320856" y="919951"/>
            <a:chExt cx="8670743" cy="5819938"/>
          </a:xfrm>
        </p:grpSpPr>
        <p:grpSp>
          <p:nvGrpSpPr>
            <p:cNvPr id="8" name="Group 7"/>
            <p:cNvGrpSpPr/>
            <p:nvPr/>
          </p:nvGrpSpPr>
          <p:grpSpPr>
            <a:xfrm>
              <a:off x="320856" y="919951"/>
              <a:ext cx="8670743" cy="5819938"/>
              <a:chOff x="320856" y="919951"/>
              <a:chExt cx="8670743" cy="5819938"/>
            </a:xfrm>
          </p:grpSpPr>
          <p:grpSp>
            <p:nvGrpSpPr>
              <p:cNvPr id="11" name="Group 10"/>
              <p:cNvGrpSpPr/>
              <p:nvPr/>
            </p:nvGrpSpPr>
            <p:grpSpPr>
              <a:xfrm>
                <a:off x="320856" y="919951"/>
                <a:ext cx="8670743" cy="5819938"/>
                <a:chOff x="320856" y="919951"/>
                <a:chExt cx="8670743" cy="5819938"/>
              </a:xfrm>
            </p:grpSpPr>
            <p:grpSp>
              <p:nvGrpSpPr>
                <p:cNvPr id="14" name="Group 13"/>
                <p:cNvGrpSpPr/>
                <p:nvPr/>
              </p:nvGrpSpPr>
              <p:grpSpPr>
                <a:xfrm>
                  <a:off x="320856" y="919951"/>
                  <a:ext cx="8670743" cy="5819938"/>
                  <a:chOff x="320856" y="919951"/>
                  <a:chExt cx="8670743" cy="5819938"/>
                </a:xfrm>
              </p:grpSpPr>
              <p:grpSp>
                <p:nvGrpSpPr>
                  <p:cNvPr id="17" name="Group 16"/>
                  <p:cNvGrpSpPr/>
                  <p:nvPr/>
                </p:nvGrpSpPr>
                <p:grpSpPr>
                  <a:xfrm>
                    <a:off x="320856" y="919951"/>
                    <a:ext cx="8670743" cy="5269230"/>
                    <a:chOff x="320856" y="1452079"/>
                    <a:chExt cx="8670743" cy="5269230"/>
                  </a:xfrm>
                </p:grpSpPr>
                <p:grpSp>
                  <p:nvGrpSpPr>
                    <p:cNvPr id="19" name="Group 18"/>
                    <p:cNvGrpSpPr/>
                    <p:nvPr/>
                  </p:nvGrpSpPr>
                  <p:grpSpPr>
                    <a:xfrm>
                      <a:off x="320856" y="1452079"/>
                      <a:ext cx="8670743" cy="5269230"/>
                      <a:chOff x="320856" y="1452079"/>
                      <a:chExt cx="8670743" cy="5269230"/>
                    </a:xfrm>
                  </p:grpSpPr>
                  <p:grpSp>
                    <p:nvGrpSpPr>
                      <p:cNvPr id="22" name="Group 21"/>
                      <p:cNvGrpSpPr/>
                      <p:nvPr/>
                    </p:nvGrpSpPr>
                    <p:grpSpPr>
                      <a:xfrm>
                        <a:off x="320856" y="1452079"/>
                        <a:ext cx="8670743" cy="5269230"/>
                        <a:chOff x="320856" y="1452079"/>
                        <a:chExt cx="8670743" cy="5269230"/>
                      </a:xfrm>
                    </p:grpSpPr>
                    <p:grpSp>
                      <p:nvGrpSpPr>
                        <p:cNvPr id="25" name="Group 24"/>
                        <p:cNvGrpSpPr/>
                        <p:nvPr/>
                      </p:nvGrpSpPr>
                      <p:grpSpPr>
                        <a:xfrm>
                          <a:off x="320856" y="1452079"/>
                          <a:ext cx="8670743" cy="5269230"/>
                          <a:chOff x="320856" y="1452079"/>
                          <a:chExt cx="8670743" cy="5269230"/>
                        </a:xfrm>
                      </p:grpSpPr>
                      <p:grpSp>
                        <p:nvGrpSpPr>
                          <p:cNvPr id="28" name="Group 27"/>
                          <p:cNvGrpSpPr/>
                          <p:nvPr/>
                        </p:nvGrpSpPr>
                        <p:grpSpPr>
                          <a:xfrm>
                            <a:off x="320856" y="1452079"/>
                            <a:ext cx="7687084" cy="5269230"/>
                            <a:chOff x="320856" y="1452079"/>
                            <a:chExt cx="7687084" cy="5269230"/>
                          </a:xfrm>
                        </p:grpSpPr>
                        <p:pic>
                          <p:nvPicPr>
                            <p:cNvPr id="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56" y="1452079"/>
                              <a:ext cx="7595235" cy="526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Arrow Connector 34"/>
                            <p:cNvCxnSpPr/>
                            <p:nvPr/>
                          </p:nvCxnSpPr>
                          <p:spPr>
                            <a:xfrm flipH="1">
                              <a:off x="4675414" y="2040888"/>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88540" y="1814364"/>
                              <a:ext cx="2819400" cy="369332"/>
                            </a:xfrm>
                            <a:prstGeom prst="rect">
                              <a:avLst/>
                            </a:prstGeom>
                            <a:noFill/>
                          </p:spPr>
                          <p:txBody>
                            <a:bodyPr wrap="square" rtlCol="0">
                              <a:spAutoFit/>
                            </a:bodyPr>
                            <a:lstStyle/>
                            <a:p>
                              <a:r>
                                <a:rPr lang="en-US" dirty="0" err="1" smtClean="0">
                                  <a:solidFill>
                                    <a:srgbClr val="FF0000"/>
                                  </a:solidFill>
                                </a:rPr>
                                <a:t>E</a:t>
                              </a:r>
                              <a:r>
                                <a:rPr lang="en-US" baseline="-25000" dirty="0" err="1" smtClean="0">
                                  <a:solidFill>
                                    <a:srgbClr val="FF0000"/>
                                  </a:solidFill>
                                </a:rPr>
                                <a:t>crit</a:t>
                              </a:r>
                              <a:r>
                                <a:rPr lang="en-US" dirty="0" smtClean="0">
                                  <a:solidFill>
                                    <a:srgbClr val="FF0000"/>
                                  </a:solidFill>
                                </a:rPr>
                                <a:t> region of interest</a:t>
                              </a:r>
                              <a:endParaRPr lang="en-US" baseline="-25000" dirty="0">
                                <a:solidFill>
                                  <a:srgbClr val="FF0000"/>
                                </a:solidFill>
                              </a:endParaRPr>
                            </a:p>
                          </p:txBody>
                        </p:sp>
                      </p:grpSp>
                      <p:sp>
                        <p:nvSpPr>
                          <p:cNvPr id="29" name="Oval 28"/>
                          <p:cNvSpPr/>
                          <p:nvPr/>
                        </p:nvSpPr>
                        <p:spPr>
                          <a:xfrm>
                            <a:off x="4827814" y="519084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95157" y="6185727"/>
                            <a:ext cx="990600" cy="236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47634" y="5551714"/>
                            <a:ext cx="1243965" cy="369332"/>
                          </a:xfrm>
                          <a:prstGeom prst="rect">
                            <a:avLst/>
                          </a:prstGeom>
                          <a:noFill/>
                        </p:spPr>
                        <p:txBody>
                          <a:bodyPr wrap="square" rtlCol="0">
                            <a:spAutoFit/>
                          </a:bodyPr>
                          <a:lstStyle/>
                          <a:p>
                            <a:r>
                              <a:rPr lang="en-US" dirty="0" smtClean="0">
                                <a:solidFill>
                                  <a:srgbClr val="FF0000"/>
                                </a:solidFill>
                              </a:rPr>
                              <a:t>Missing </a:t>
                            </a:r>
                            <a:r>
                              <a:rPr lang="en-US" dirty="0" err="1" smtClean="0">
                                <a:solidFill>
                                  <a:srgbClr val="FF0000"/>
                                </a:solidFill>
                              </a:rPr>
                              <a:t>P</a:t>
                            </a:r>
                            <a:r>
                              <a:rPr lang="en-US" dirty="0" err="1" smtClean="0">
                                <a:solidFill>
                                  <a:srgbClr val="FF0000"/>
                                </a:solidFill>
                                <a:latin typeface="Symbol" pitchFamily="18" charset="2"/>
                              </a:rPr>
                              <a:t>g</a:t>
                            </a:r>
                            <a:endParaRPr lang="en-US" dirty="0">
                              <a:solidFill>
                                <a:srgbClr val="FF0000"/>
                              </a:solidFill>
                              <a:latin typeface="Symbol" pitchFamily="18" charset="2"/>
                            </a:endParaRPr>
                          </a:p>
                        </p:txBody>
                      </p:sp>
                      <p:cxnSp>
                        <p:nvCxnSpPr>
                          <p:cNvPr id="32" name="Straight Arrow Connector 31"/>
                          <p:cNvCxnSpPr/>
                          <p:nvPr/>
                        </p:nvCxnSpPr>
                        <p:spPr>
                          <a:xfrm flipH="1" flipV="1">
                            <a:off x="5785757" y="5361214"/>
                            <a:ext cx="1910444" cy="3751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785757" y="5736380"/>
                            <a:ext cx="1961877" cy="4901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651160" y="6292759"/>
                          <a:ext cx="1340439" cy="369332"/>
                        </a:xfrm>
                        <a:prstGeom prst="rect">
                          <a:avLst/>
                        </a:prstGeom>
                        <a:noFill/>
                      </p:spPr>
                      <p:txBody>
                        <a:bodyPr wrap="square" rtlCol="0">
                          <a:spAutoFit/>
                        </a:bodyPr>
                        <a:lstStyle/>
                        <a:p>
                          <a:r>
                            <a:rPr lang="en-US" dirty="0" err="1" smtClean="0">
                              <a:solidFill>
                                <a:srgbClr val="FF0000"/>
                              </a:solidFill>
                            </a:rPr>
                            <a:t>J</a:t>
                          </a:r>
                          <a:r>
                            <a:rPr lang="en-US" baseline="30000" dirty="0" err="1" smtClean="0">
                              <a:solidFill>
                                <a:srgbClr val="FF0000"/>
                              </a:solidFill>
                              <a:latin typeface="Symbol" pitchFamily="18" charset="2"/>
                            </a:rPr>
                            <a:t>p</a:t>
                          </a:r>
                          <a:r>
                            <a:rPr lang="en-US" dirty="0" smtClean="0">
                              <a:solidFill>
                                <a:srgbClr val="FF0000"/>
                              </a:solidFill>
                            </a:rPr>
                            <a:t> selection</a:t>
                          </a:r>
                          <a:endParaRPr lang="en-US" dirty="0">
                            <a:solidFill>
                              <a:srgbClr val="FF0000"/>
                            </a:solidFill>
                            <a:latin typeface="Symbol" pitchFamily="18" charset="2"/>
                          </a:endParaRPr>
                        </a:p>
                      </p:txBody>
                    </p:sp>
                    <p:cxnSp>
                      <p:nvCxnSpPr>
                        <p:cNvPr id="27" name="Straight Arrow Connector 26"/>
                        <p:cNvCxnSpPr>
                          <a:stCxn id="26" idx="1"/>
                        </p:cNvCxnSpPr>
                        <p:nvPr/>
                      </p:nvCxnSpPr>
                      <p:spPr>
                        <a:xfrm flipH="1">
                          <a:off x="5410200" y="6477425"/>
                          <a:ext cx="224096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3352800" y="2592072"/>
                        <a:ext cx="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28998" y="2514600"/>
                        <a:ext cx="2878897" cy="369332"/>
                      </a:xfrm>
                      <a:prstGeom prst="rect">
                        <a:avLst/>
                      </a:prstGeom>
                      <a:noFill/>
                    </p:spPr>
                    <p:txBody>
                      <a:bodyPr wrap="square" rtlCol="0">
                        <a:spAutoFit/>
                      </a:bodyPr>
                      <a:lstStyle/>
                      <a:p>
                        <a:r>
                          <a:rPr lang="en-US" dirty="0" smtClean="0">
                            <a:solidFill>
                              <a:srgbClr val="FF0000"/>
                            </a:solidFill>
                          </a:rPr>
                          <a:t>Spin selection criterion </a:t>
                        </a:r>
                        <a:endParaRPr lang="en-US" dirty="0">
                          <a:solidFill>
                            <a:srgbClr val="FF0000"/>
                          </a:solidFill>
                        </a:endParaRPr>
                      </a:p>
                    </p:txBody>
                  </p:sp>
                </p:grpSp>
                <p:sp>
                  <p:nvSpPr>
                    <p:cNvPr id="20" name="Oval 19"/>
                    <p:cNvSpPr/>
                    <p:nvPr/>
                  </p:nvSpPr>
                  <p:spPr>
                    <a:xfrm>
                      <a:off x="1526720" y="6045109"/>
                      <a:ext cx="800100" cy="2597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324100" y="6003738"/>
                      <a:ext cx="6477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gr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44" y="6248399"/>
                    <a:ext cx="7218045" cy="49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5" name="Straight Arrow Connector 14"/>
                <p:cNvCxnSpPr/>
                <p:nvPr/>
              </p:nvCxnSpPr>
              <p:spPr>
                <a:xfrm flipH="1" flipV="1">
                  <a:off x="5861958" y="6307618"/>
                  <a:ext cx="1630407"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92365" y="6189181"/>
                  <a:ext cx="1346835" cy="369332"/>
                </a:xfrm>
                <a:prstGeom prst="rect">
                  <a:avLst/>
                </a:prstGeom>
                <a:noFill/>
              </p:spPr>
              <p:txBody>
                <a:bodyPr wrap="square" rtlCol="0">
                  <a:spAutoFit/>
                </a:bodyPr>
                <a:lstStyle/>
                <a:p>
                  <a:r>
                    <a:rPr lang="en-US" dirty="0" smtClean="0">
                      <a:solidFill>
                        <a:srgbClr val="FF0000"/>
                      </a:solidFill>
                    </a:rPr>
                    <a:t>No gammas</a:t>
                  </a:r>
                  <a:endParaRPr lang="en-US" dirty="0">
                    <a:solidFill>
                      <a:srgbClr val="FF0000"/>
                    </a:solidFill>
                  </a:endParaRPr>
                </a:p>
              </p:txBody>
            </p:sp>
          </p:grpSp>
          <p:cxnSp>
            <p:nvCxnSpPr>
              <p:cNvPr id="12" name="Straight Arrow Connector 11"/>
              <p:cNvCxnSpPr/>
              <p:nvPr/>
            </p:nvCxnSpPr>
            <p:spPr>
              <a:xfrm flipH="1">
                <a:off x="5704115" y="1917940"/>
                <a:ext cx="315686" cy="5204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86018" y="1651568"/>
                <a:ext cx="2302704" cy="369332"/>
              </a:xfrm>
              <a:prstGeom prst="rect">
                <a:avLst/>
              </a:prstGeom>
              <a:noFill/>
            </p:spPr>
            <p:txBody>
              <a:bodyPr wrap="square" rtlCol="0">
                <a:spAutoFit/>
              </a:bodyPr>
              <a:lstStyle/>
              <a:p>
                <a:r>
                  <a:rPr lang="en-US" dirty="0" smtClean="0">
                    <a:solidFill>
                      <a:srgbClr val="FF0000"/>
                    </a:solidFill>
                  </a:rPr>
                  <a:t>Number decay modes</a:t>
                </a:r>
                <a:endParaRPr lang="en-US" dirty="0">
                  <a:solidFill>
                    <a:srgbClr val="FF0000"/>
                  </a:solidFill>
                </a:endParaRPr>
              </a:p>
            </p:txBody>
          </p:sp>
        </p:grpSp>
        <p:cxnSp>
          <p:nvCxnSpPr>
            <p:cNvPr id="9" name="Straight Arrow Connector 8"/>
            <p:cNvCxnSpPr>
              <a:stCxn id="24" idx="3"/>
            </p:cNvCxnSpPr>
            <p:nvPr/>
          </p:nvCxnSpPr>
          <p:spPr>
            <a:xfrm flipH="1">
              <a:off x="6019801" y="2167138"/>
              <a:ext cx="288094" cy="3357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71293" y="1907445"/>
              <a:ext cx="2590799" cy="369332"/>
            </a:xfrm>
            <a:prstGeom prst="rect">
              <a:avLst/>
            </a:prstGeom>
            <a:noFill/>
          </p:spPr>
          <p:txBody>
            <a:bodyPr wrap="square" rtlCol="0">
              <a:spAutoFit/>
            </a:bodyPr>
            <a:lstStyle/>
            <a:p>
              <a:r>
                <a:rPr lang="en-US" dirty="0" smtClean="0">
                  <a:solidFill>
                    <a:srgbClr val="FF0000"/>
                  </a:solidFill>
                </a:rPr>
                <a:t>Decay mode uncertainty</a:t>
              </a:r>
              <a:endParaRPr lang="en-US" dirty="0">
                <a:solidFill>
                  <a:srgbClr val="FF0000"/>
                </a:solidFill>
              </a:endParaRPr>
            </a:p>
          </p:txBody>
        </p:sp>
      </p:grpSp>
    </p:spTree>
    <p:extLst>
      <p:ext uri="{BB962C8B-B14F-4D97-AF65-F5344CB8AC3E}">
        <p14:creationId xmlns:p14="http://schemas.microsoft.com/office/powerpoint/2010/main" val="211109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751114"/>
          </a:xfrm>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Photon Strengths</a:t>
            </a:r>
            <a:endParaRPr lang="en-US" b="1" dirty="0">
              <a:solidFill>
                <a:schemeClr val="tx2"/>
              </a:solidFill>
              <a:effectLst>
                <a:outerShdw blurRad="38100" dist="38100" dir="2700000" algn="tl">
                  <a:srgbClr val="000000">
                    <a:alpha val="43137"/>
                  </a:srgbClr>
                </a:outerShdw>
              </a:effectLst>
            </a:endParaRPr>
          </a:p>
        </p:txBody>
      </p:sp>
      <p:pic>
        <p:nvPicPr>
          <p:cNvPr id="5122" name="Picture 2" descr="C:\Users\Richard\Desktop\PrimaryStrengths-3.tif"/>
          <p:cNvPicPr>
            <a:picLocks noChangeAspect="1" noChangeArrowheads="1"/>
          </p:cNvPicPr>
          <p:nvPr/>
        </p:nvPicPr>
        <p:blipFill rotWithShape="1">
          <a:blip r:embed="rId3">
            <a:extLst>
              <a:ext uri="{28A0092B-C50C-407E-A947-70E740481C1C}">
                <a14:useLocalDpi xmlns:a14="http://schemas.microsoft.com/office/drawing/2010/main" val="0"/>
              </a:ext>
            </a:extLst>
          </a:blip>
          <a:srcRect l="8874" t="13432" r="6494" b="10650"/>
          <a:stretch/>
        </p:blipFill>
        <p:spPr bwMode="auto">
          <a:xfrm>
            <a:off x="0" y="762000"/>
            <a:ext cx="4256315" cy="295002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Richard\Desktop\Resonance.tif"/>
          <p:cNvPicPr>
            <a:picLocks noChangeAspect="1" noChangeArrowheads="1"/>
          </p:cNvPicPr>
          <p:nvPr/>
        </p:nvPicPr>
        <p:blipFill rotWithShape="1">
          <a:blip r:embed="rId4">
            <a:extLst>
              <a:ext uri="{28A0092B-C50C-407E-A947-70E740481C1C}">
                <a14:useLocalDpi xmlns:a14="http://schemas.microsoft.com/office/drawing/2010/main" val="0"/>
              </a:ext>
            </a:extLst>
          </a:blip>
          <a:srcRect l="18353" t="27250" r="16558" b="11925"/>
          <a:stretch/>
        </p:blipFill>
        <p:spPr bwMode="auto">
          <a:xfrm>
            <a:off x="4343400" y="838200"/>
            <a:ext cx="4582885" cy="330925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Richard\Desktop\EV-Res.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34" t="14193" r="6566" b="14846"/>
          <a:stretch/>
        </p:blipFill>
        <p:spPr bwMode="auto">
          <a:xfrm>
            <a:off x="1513114" y="4147457"/>
            <a:ext cx="3910706" cy="24819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3712029"/>
            <a:ext cx="2362200" cy="276999"/>
          </a:xfrm>
          <a:prstGeom prst="rect">
            <a:avLst/>
          </a:prstGeom>
          <a:noFill/>
        </p:spPr>
        <p:txBody>
          <a:bodyPr wrap="square" lIns="0" tIns="0" rIns="0" bIns="0" rtlCol="0">
            <a:spAutoFit/>
          </a:bodyPr>
          <a:lstStyle/>
          <a:p>
            <a:r>
              <a:rPr lang="en-US" b="1" dirty="0" smtClean="0"/>
              <a:t>Thermal Primary </a:t>
            </a:r>
            <a:r>
              <a:rPr lang="en-US" b="1" dirty="0" smtClean="0">
                <a:latin typeface="Symbol" pitchFamily="18" charset="2"/>
              </a:rPr>
              <a:t>g</a:t>
            </a:r>
            <a:r>
              <a:rPr lang="en-US" b="1" dirty="0" smtClean="0"/>
              <a:t>-rays</a:t>
            </a:r>
            <a:endParaRPr lang="en-US" b="1" dirty="0"/>
          </a:p>
        </p:txBody>
      </p:sp>
      <p:sp>
        <p:nvSpPr>
          <p:cNvPr id="9" name="TextBox 8"/>
          <p:cNvSpPr txBox="1"/>
          <p:nvPr/>
        </p:nvSpPr>
        <p:spPr>
          <a:xfrm>
            <a:off x="5334000" y="5432590"/>
            <a:ext cx="3154123" cy="276999"/>
          </a:xfrm>
          <a:prstGeom prst="rect">
            <a:avLst/>
          </a:prstGeom>
          <a:noFill/>
        </p:spPr>
        <p:txBody>
          <a:bodyPr wrap="square" lIns="0" tIns="0" rIns="0" bIns="0" rtlCol="0">
            <a:spAutoFit/>
          </a:bodyPr>
          <a:lstStyle/>
          <a:p>
            <a:r>
              <a:rPr lang="en-US" b="1" dirty="0" err="1" smtClean="0"/>
              <a:t>eV</a:t>
            </a:r>
            <a:r>
              <a:rPr lang="en-US" b="1" dirty="0" smtClean="0"/>
              <a:t> resonance primary </a:t>
            </a:r>
            <a:r>
              <a:rPr lang="en-US" b="1" dirty="0" smtClean="0">
                <a:latin typeface="Symbol" pitchFamily="18" charset="2"/>
              </a:rPr>
              <a:t>g</a:t>
            </a:r>
            <a:r>
              <a:rPr lang="en-US" b="1" dirty="0" smtClean="0"/>
              <a:t>-rays</a:t>
            </a:r>
            <a:endParaRPr lang="en-US" b="1" dirty="0"/>
          </a:p>
        </p:txBody>
      </p:sp>
      <p:sp>
        <p:nvSpPr>
          <p:cNvPr id="10" name="TextBox 9"/>
          <p:cNvSpPr txBox="1"/>
          <p:nvPr/>
        </p:nvSpPr>
        <p:spPr>
          <a:xfrm>
            <a:off x="5355771" y="4147457"/>
            <a:ext cx="3287485" cy="276999"/>
          </a:xfrm>
          <a:prstGeom prst="rect">
            <a:avLst/>
          </a:prstGeom>
          <a:noFill/>
        </p:spPr>
        <p:txBody>
          <a:bodyPr wrap="square" lIns="0" tIns="0" rIns="0" bIns="0" rtlCol="0">
            <a:spAutoFit/>
          </a:bodyPr>
          <a:lstStyle/>
          <a:p>
            <a:r>
              <a:rPr lang="en-US" b="1" dirty="0" smtClean="0"/>
              <a:t>Average resonance Primary </a:t>
            </a:r>
            <a:r>
              <a:rPr lang="en-US" b="1" dirty="0" smtClean="0">
                <a:latin typeface="Symbol" pitchFamily="18" charset="2"/>
              </a:rPr>
              <a:t>g</a:t>
            </a:r>
            <a:r>
              <a:rPr lang="en-US" b="1" dirty="0" smtClean="0"/>
              <a:t>-rays</a:t>
            </a:r>
            <a:endParaRPr lang="en-US" b="1" dirty="0"/>
          </a:p>
        </p:txBody>
      </p:sp>
    </p:spTree>
    <p:extLst>
      <p:ext uri="{BB962C8B-B14F-4D97-AF65-F5344CB8AC3E}">
        <p14:creationId xmlns:p14="http://schemas.microsoft.com/office/powerpoint/2010/main" val="1419854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b="1" dirty="0" smtClean="0">
                <a:solidFill>
                  <a:schemeClr val="tx2"/>
                </a:solidFill>
                <a:effectLst>
                  <a:outerShdw blurRad="38100" dist="38100" dir="2700000" algn="tl">
                    <a:srgbClr val="000000">
                      <a:alpha val="43137"/>
                    </a:srgbClr>
                  </a:outerShdw>
                </a:effectLst>
              </a:rPr>
              <a:t>EGAF Evaluation Path</a:t>
            </a:r>
            <a:endParaRPr lang="en-US" b="1" dirty="0">
              <a:solidFill>
                <a:schemeClr val="tx2"/>
              </a:solidFill>
              <a:effectLst>
                <a:outerShdw blurRad="38100" dist="38100" dir="2700000" algn="tl">
                  <a:srgbClr val="000000">
                    <a:alpha val="43137"/>
                  </a:srgbClr>
                </a:outerShdw>
              </a:effectLst>
            </a:endParaRPr>
          </a:p>
        </p:txBody>
      </p:sp>
      <p:grpSp>
        <p:nvGrpSpPr>
          <p:cNvPr id="16" name="Group 15"/>
          <p:cNvGrpSpPr/>
          <p:nvPr/>
        </p:nvGrpSpPr>
        <p:grpSpPr>
          <a:xfrm>
            <a:off x="152400" y="1213757"/>
            <a:ext cx="8501743" cy="3886200"/>
            <a:chOff x="413657" y="1371600"/>
            <a:chExt cx="8501743" cy="3886200"/>
          </a:xfrm>
        </p:grpSpPr>
        <p:sp>
          <p:nvSpPr>
            <p:cNvPr id="3" name="Rectangle 2"/>
            <p:cNvSpPr/>
            <p:nvPr/>
          </p:nvSpPr>
          <p:spPr>
            <a:xfrm>
              <a:off x="2318657" y="1371600"/>
              <a:ext cx="4604657" cy="1447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EGAF</a:t>
              </a:r>
            </a:p>
            <a:p>
              <a:pPr algn="ctr"/>
              <a:r>
                <a:rPr lang="en-US" sz="2000" b="1" dirty="0" smtClean="0">
                  <a:solidFill>
                    <a:schemeClr val="tx1"/>
                  </a:solidFill>
                </a:rPr>
                <a:t>Prompt Data - </a:t>
              </a:r>
              <a:r>
                <a:rPr lang="en-US" sz="2000" b="1" dirty="0" err="1" smtClean="0">
                  <a:solidFill>
                    <a:schemeClr val="tx1"/>
                  </a:solidFill>
                </a:rPr>
                <a:t>E</a:t>
              </a:r>
              <a:r>
                <a:rPr lang="en-US" sz="2000" b="1" baseline="-25000" dirty="0" err="1" smtClean="0">
                  <a:solidFill>
                    <a:schemeClr val="tx1"/>
                  </a:solidFill>
                  <a:latin typeface="Symbol" pitchFamily="18" charset="2"/>
                </a:rPr>
                <a:t>g</a:t>
              </a:r>
              <a:r>
                <a:rPr lang="en-US" sz="2000" b="1" dirty="0" smtClean="0">
                  <a:solidFill>
                    <a:schemeClr val="tx1"/>
                  </a:solidFill>
                </a:rPr>
                <a:t>, </a:t>
              </a:r>
              <a:r>
                <a:rPr lang="en-US" sz="2000" b="1" dirty="0" err="1" smtClean="0">
                  <a:solidFill>
                    <a:schemeClr val="tx1"/>
                  </a:solidFill>
                  <a:latin typeface="Symbol" pitchFamily="18" charset="2"/>
                </a:rPr>
                <a:t>s</a:t>
              </a:r>
              <a:r>
                <a:rPr lang="en-US" sz="2000" b="1" baseline="-25000" dirty="0" err="1" smtClean="0">
                  <a:solidFill>
                    <a:schemeClr val="tx1"/>
                  </a:solidFill>
                  <a:latin typeface="Symbol" pitchFamily="18" charset="2"/>
                </a:rPr>
                <a:t>g</a:t>
              </a:r>
              <a:r>
                <a:rPr lang="en-US" sz="2000" b="1" dirty="0" smtClean="0">
                  <a:solidFill>
                    <a:schemeClr val="tx1"/>
                  </a:solidFill>
                </a:rPr>
                <a:t>, </a:t>
              </a:r>
              <a:r>
                <a:rPr lang="en-US" sz="2000" b="1" dirty="0" smtClean="0">
                  <a:solidFill>
                    <a:schemeClr val="tx1"/>
                  </a:solidFill>
                  <a:latin typeface="Symbol" pitchFamily="18" charset="2"/>
                </a:rPr>
                <a:t>s</a:t>
              </a:r>
              <a:r>
                <a:rPr lang="en-US" sz="2000" b="1" baseline="-25000" dirty="0" smtClean="0">
                  <a:solidFill>
                    <a:schemeClr val="tx1"/>
                  </a:solidFill>
                  <a:latin typeface="Symbol" pitchFamily="18" charset="2"/>
                </a:rPr>
                <a:t>0</a:t>
              </a:r>
              <a:r>
                <a:rPr lang="en-US" sz="2000" b="1" dirty="0" smtClean="0">
                  <a:solidFill>
                    <a:schemeClr val="tx1"/>
                  </a:solidFill>
                </a:rPr>
                <a:t>, </a:t>
              </a:r>
              <a:r>
                <a:rPr lang="en-US" sz="2000" b="1" dirty="0" err="1" smtClean="0">
                  <a:solidFill>
                    <a:schemeClr val="tx1"/>
                  </a:solidFill>
                </a:rPr>
                <a:t>S</a:t>
              </a:r>
              <a:r>
                <a:rPr lang="en-US" sz="2000" b="1" baseline="-25000" dirty="0" err="1" smtClean="0">
                  <a:solidFill>
                    <a:schemeClr val="tx1"/>
                  </a:solidFill>
                </a:rPr>
                <a:t>n</a:t>
              </a:r>
              <a:endParaRPr lang="en-US" sz="2000" b="1" baseline="-25000" dirty="0" smtClean="0">
                <a:solidFill>
                  <a:schemeClr val="tx1"/>
                </a:solidFill>
              </a:endParaRPr>
            </a:p>
            <a:p>
              <a:pPr algn="ctr"/>
              <a:r>
                <a:rPr lang="en-US" sz="2000" b="1" dirty="0" smtClean="0">
                  <a:solidFill>
                    <a:schemeClr val="tx1"/>
                  </a:solidFill>
                </a:rPr>
                <a:t>Activation Data - </a:t>
              </a:r>
              <a:r>
                <a:rPr lang="en-US" sz="2000" b="1" dirty="0" err="1">
                  <a:solidFill>
                    <a:schemeClr val="tx1"/>
                  </a:solidFill>
                </a:rPr>
                <a:t>E</a:t>
              </a:r>
              <a:r>
                <a:rPr lang="en-US" sz="2000" b="1" baseline="-25000" dirty="0" err="1">
                  <a:solidFill>
                    <a:schemeClr val="tx1"/>
                  </a:solidFill>
                  <a:latin typeface="Symbol" pitchFamily="18" charset="2"/>
                </a:rPr>
                <a:t>g</a:t>
              </a:r>
              <a:r>
                <a:rPr lang="en-US" sz="2000" b="1" dirty="0">
                  <a:solidFill>
                    <a:schemeClr val="tx1"/>
                  </a:solidFill>
                </a:rPr>
                <a:t>, </a:t>
              </a:r>
              <a:r>
                <a:rPr lang="en-US" sz="2000" b="1" dirty="0" err="1" smtClean="0">
                  <a:solidFill>
                    <a:schemeClr val="tx1"/>
                  </a:solidFill>
                </a:rPr>
                <a:t>P</a:t>
              </a:r>
              <a:r>
                <a:rPr lang="en-US" sz="2000" b="1" baseline="-25000" dirty="0" err="1" smtClean="0">
                  <a:solidFill>
                    <a:schemeClr val="tx1"/>
                  </a:solidFill>
                  <a:latin typeface="Symbol" pitchFamily="18" charset="2"/>
                </a:rPr>
                <a:t>g</a:t>
              </a:r>
              <a:r>
                <a:rPr lang="en-US" sz="2000" b="1" dirty="0" smtClean="0">
                  <a:solidFill>
                    <a:schemeClr val="tx1"/>
                  </a:solidFill>
                </a:rPr>
                <a:t>, t</a:t>
              </a:r>
              <a:r>
                <a:rPr lang="en-US" sz="2000" b="1" baseline="-25000" dirty="0" smtClean="0">
                  <a:solidFill>
                    <a:schemeClr val="tx1"/>
                  </a:solidFill>
                </a:rPr>
                <a:t>1/2</a:t>
              </a:r>
              <a:r>
                <a:rPr lang="en-US" sz="2000" b="1" dirty="0" smtClean="0">
                  <a:solidFill>
                    <a:schemeClr val="tx1"/>
                  </a:solidFill>
                </a:rPr>
                <a:t>, </a:t>
              </a:r>
              <a:r>
                <a:rPr lang="en-US" sz="2000" b="1" dirty="0" err="1" smtClean="0">
                  <a:solidFill>
                    <a:schemeClr val="tx1"/>
                  </a:solidFill>
                  <a:latin typeface="Symbol" pitchFamily="18" charset="2"/>
                </a:rPr>
                <a:t>s</a:t>
              </a:r>
              <a:r>
                <a:rPr lang="en-US" sz="2000" b="1" baseline="-25000" dirty="0" err="1" smtClean="0">
                  <a:solidFill>
                    <a:schemeClr val="tx1"/>
                  </a:solidFill>
                  <a:latin typeface="Symbol" pitchFamily="18" charset="2"/>
                </a:rPr>
                <a:t>g</a:t>
              </a:r>
              <a:r>
                <a:rPr lang="en-US" sz="2000" b="1" dirty="0">
                  <a:solidFill>
                    <a:schemeClr val="tx1"/>
                  </a:solidFill>
                </a:rPr>
                <a:t>, </a:t>
              </a:r>
              <a:r>
                <a:rPr lang="en-US" sz="2000" b="1" dirty="0" smtClean="0">
                  <a:solidFill>
                    <a:schemeClr val="tx1"/>
                  </a:solidFill>
                  <a:latin typeface="Symbol" pitchFamily="18" charset="2"/>
                </a:rPr>
                <a:t>s</a:t>
              </a:r>
              <a:r>
                <a:rPr lang="en-US" sz="2000" b="1" baseline="-25000" dirty="0" smtClean="0">
                  <a:solidFill>
                    <a:schemeClr val="tx1"/>
                  </a:solidFill>
                  <a:latin typeface="Symbol" pitchFamily="18" charset="2"/>
                </a:rPr>
                <a:t>0</a:t>
              </a:r>
            </a:p>
            <a:p>
              <a:pPr algn="ctr"/>
              <a:r>
                <a:rPr lang="en-US" sz="2000" b="1" dirty="0" smtClean="0">
                  <a:solidFill>
                    <a:schemeClr val="tx1"/>
                  </a:solidFill>
                </a:rPr>
                <a:t>Structure data – </a:t>
              </a:r>
              <a:r>
                <a:rPr lang="en-US" sz="2000" b="1" dirty="0" err="1" smtClean="0">
                  <a:solidFill>
                    <a:schemeClr val="tx1"/>
                  </a:solidFill>
                </a:rPr>
                <a:t>E</a:t>
              </a:r>
              <a:r>
                <a:rPr lang="en-US" sz="2000" b="1" baseline="-25000" dirty="0" err="1" smtClean="0">
                  <a:solidFill>
                    <a:schemeClr val="tx1"/>
                  </a:solidFill>
                </a:rPr>
                <a:t>Lev</a:t>
              </a:r>
              <a:r>
                <a:rPr lang="en-US" sz="2000" b="1" dirty="0" smtClean="0">
                  <a:solidFill>
                    <a:schemeClr val="tx1"/>
                  </a:solidFill>
                </a:rPr>
                <a:t>, </a:t>
              </a:r>
              <a:r>
                <a:rPr lang="en-US" sz="2000" b="1" dirty="0" err="1" smtClean="0">
                  <a:solidFill>
                    <a:schemeClr val="tx1"/>
                  </a:solidFill>
                </a:rPr>
                <a:t>P</a:t>
              </a:r>
              <a:r>
                <a:rPr lang="en-US" sz="2000" b="1" baseline="-25000" dirty="0" err="1" smtClean="0">
                  <a:solidFill>
                    <a:schemeClr val="tx1"/>
                  </a:solidFill>
                  <a:latin typeface="Symbol" pitchFamily="18" charset="2"/>
                </a:rPr>
                <a:t>g</a:t>
              </a:r>
              <a:r>
                <a:rPr lang="en-US" sz="2000" b="1" dirty="0" smtClean="0">
                  <a:solidFill>
                    <a:schemeClr val="tx1"/>
                  </a:solidFill>
                </a:rPr>
                <a:t>, </a:t>
              </a:r>
              <a:r>
                <a:rPr lang="en-US" sz="2000" b="1" dirty="0" err="1" smtClean="0">
                  <a:solidFill>
                    <a:schemeClr val="tx1"/>
                  </a:solidFill>
                </a:rPr>
                <a:t>Mult</a:t>
              </a:r>
              <a:r>
                <a:rPr lang="en-US" sz="2000" b="1" dirty="0" smtClean="0">
                  <a:solidFill>
                    <a:schemeClr val="tx1"/>
                  </a:solidFill>
                </a:rPr>
                <a:t>/MR, </a:t>
              </a:r>
              <a:r>
                <a:rPr lang="en-US" sz="2000" b="1" dirty="0" err="1" smtClean="0">
                  <a:solidFill>
                    <a:schemeClr val="tx1"/>
                  </a:solidFill>
                </a:rPr>
                <a:t>f</a:t>
              </a:r>
              <a:r>
                <a:rPr lang="en-US" sz="2000" b="1" baseline="-25000" dirty="0" err="1" smtClean="0">
                  <a:solidFill>
                    <a:schemeClr val="tx1"/>
                  </a:solidFill>
                </a:rPr>
                <a:t>l</a:t>
              </a:r>
              <a:r>
                <a:rPr lang="en-US" sz="2000" b="1" dirty="0" smtClean="0">
                  <a:solidFill>
                    <a:schemeClr val="tx1"/>
                  </a:solidFill>
                </a:rPr>
                <a:t>, </a:t>
              </a:r>
              <a:r>
                <a:rPr lang="en-US" sz="2000" b="1" dirty="0" err="1" smtClean="0">
                  <a:solidFill>
                    <a:schemeClr val="tx1"/>
                  </a:solidFill>
                </a:rPr>
                <a:t>icc</a:t>
              </a:r>
              <a:endParaRPr lang="en-US" sz="2000" b="1" dirty="0">
                <a:solidFill>
                  <a:schemeClr val="tx1"/>
                </a:solidFill>
              </a:endParaRPr>
            </a:p>
          </p:txBody>
        </p:sp>
        <p:sp>
          <p:nvSpPr>
            <p:cNvPr id="4" name="Rectangle 3"/>
            <p:cNvSpPr/>
            <p:nvPr/>
          </p:nvSpPr>
          <p:spPr>
            <a:xfrm>
              <a:off x="413657" y="3733800"/>
              <a:ext cx="1905000" cy="1524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ENDF</a:t>
              </a:r>
            </a:p>
            <a:p>
              <a:pPr algn="ctr"/>
              <a:r>
                <a:rPr lang="en-US" sz="2000" b="1" dirty="0" err="1">
                  <a:solidFill>
                    <a:schemeClr val="tx1"/>
                  </a:solidFill>
                </a:rPr>
                <a:t>E</a:t>
              </a:r>
              <a:r>
                <a:rPr lang="en-US" sz="2000" b="1" baseline="-25000" dirty="0" err="1">
                  <a:solidFill>
                    <a:schemeClr val="tx1"/>
                  </a:solidFill>
                  <a:latin typeface="Symbol" pitchFamily="18" charset="2"/>
                </a:rPr>
                <a:t>g</a:t>
              </a:r>
              <a:r>
                <a:rPr lang="en-US" sz="2000" b="1" dirty="0">
                  <a:solidFill>
                    <a:schemeClr val="tx1"/>
                  </a:solidFill>
                </a:rPr>
                <a:t>, </a:t>
              </a:r>
              <a:r>
                <a:rPr lang="en-US" sz="2000" b="1" dirty="0" err="1">
                  <a:solidFill>
                    <a:schemeClr val="tx1"/>
                  </a:solidFill>
                  <a:latin typeface="Symbol" pitchFamily="18" charset="2"/>
                </a:rPr>
                <a:t>s</a:t>
              </a:r>
              <a:r>
                <a:rPr lang="en-US" sz="2000" b="1" baseline="-25000" dirty="0" err="1">
                  <a:solidFill>
                    <a:schemeClr val="tx1"/>
                  </a:solidFill>
                  <a:latin typeface="Symbol" pitchFamily="18" charset="2"/>
                </a:rPr>
                <a:t>g</a:t>
              </a:r>
              <a:r>
                <a:rPr lang="en-US" sz="2000" b="1" dirty="0">
                  <a:solidFill>
                    <a:schemeClr val="tx1"/>
                  </a:solidFill>
                </a:rPr>
                <a:t>, </a:t>
              </a:r>
              <a:r>
                <a:rPr lang="en-US" sz="2000" b="1" dirty="0">
                  <a:solidFill>
                    <a:schemeClr val="tx1"/>
                  </a:solidFill>
                  <a:latin typeface="Symbol" pitchFamily="18" charset="2"/>
                </a:rPr>
                <a:t>s</a:t>
              </a:r>
              <a:r>
                <a:rPr lang="en-US" sz="2000" b="1" baseline="-25000" dirty="0">
                  <a:solidFill>
                    <a:schemeClr val="tx1"/>
                  </a:solidFill>
                  <a:latin typeface="Symbol" pitchFamily="18" charset="2"/>
                </a:rPr>
                <a:t>0</a:t>
              </a:r>
              <a:endParaRPr lang="en-US" sz="2000" b="1" dirty="0">
                <a:solidFill>
                  <a:schemeClr val="tx1"/>
                </a:solidFill>
              </a:endParaRPr>
            </a:p>
          </p:txBody>
        </p:sp>
        <p:sp>
          <p:nvSpPr>
            <p:cNvPr id="5" name="Rectangle 4"/>
            <p:cNvSpPr/>
            <p:nvPr/>
          </p:nvSpPr>
          <p:spPr>
            <a:xfrm>
              <a:off x="2672442" y="3733800"/>
              <a:ext cx="1905000" cy="1524000"/>
            </a:xfrm>
            <a:prstGeom prst="rect">
              <a:avLst/>
            </a:prstGeom>
            <a:solidFill>
              <a:srgbClr val="F8BF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DDEP</a:t>
              </a:r>
            </a:p>
            <a:p>
              <a:pPr algn="ctr"/>
              <a:r>
                <a:rPr lang="en-US" sz="2000" b="1" dirty="0" err="1" smtClean="0">
                  <a:solidFill>
                    <a:schemeClr val="tx1"/>
                  </a:solidFill>
                </a:rPr>
                <a:t>E</a:t>
              </a:r>
              <a:r>
                <a:rPr lang="en-US" sz="2000" b="1" baseline="-25000" dirty="0" err="1" smtClean="0">
                  <a:solidFill>
                    <a:schemeClr val="tx1"/>
                  </a:solidFill>
                  <a:latin typeface="Symbol" pitchFamily="18" charset="2"/>
                </a:rPr>
                <a:t>g</a:t>
              </a:r>
              <a:r>
                <a:rPr lang="en-US" sz="2000" b="1" dirty="0">
                  <a:solidFill>
                    <a:schemeClr val="tx1"/>
                  </a:solidFill>
                </a:rPr>
                <a:t>, </a:t>
              </a:r>
              <a:r>
                <a:rPr lang="en-US" sz="2000" b="1" dirty="0" err="1">
                  <a:solidFill>
                    <a:schemeClr val="tx1"/>
                  </a:solidFill>
                </a:rPr>
                <a:t>P</a:t>
              </a:r>
              <a:r>
                <a:rPr lang="en-US" sz="2000" b="1" baseline="-25000" dirty="0" err="1">
                  <a:solidFill>
                    <a:schemeClr val="tx1"/>
                  </a:solidFill>
                  <a:latin typeface="Symbol" pitchFamily="18" charset="2"/>
                </a:rPr>
                <a:t>g</a:t>
              </a:r>
              <a:r>
                <a:rPr lang="en-US" sz="2000" b="1" dirty="0">
                  <a:solidFill>
                    <a:schemeClr val="tx1"/>
                  </a:solidFill>
                </a:rPr>
                <a:t>, t</a:t>
              </a:r>
              <a:r>
                <a:rPr lang="en-US" sz="2000" b="1" baseline="-25000" dirty="0">
                  <a:solidFill>
                    <a:schemeClr val="tx1"/>
                  </a:solidFill>
                </a:rPr>
                <a:t>1/2</a:t>
              </a:r>
              <a:r>
                <a:rPr lang="en-US" sz="2000" b="1" dirty="0">
                  <a:solidFill>
                    <a:schemeClr val="tx1"/>
                  </a:solidFill>
                </a:rPr>
                <a:t>, </a:t>
              </a:r>
              <a:r>
                <a:rPr lang="en-US" sz="2000" b="1" dirty="0" err="1">
                  <a:solidFill>
                    <a:schemeClr val="tx1"/>
                  </a:solidFill>
                  <a:latin typeface="Symbol" pitchFamily="18" charset="2"/>
                </a:rPr>
                <a:t>s</a:t>
              </a:r>
              <a:r>
                <a:rPr lang="en-US" sz="2000" b="1" baseline="-25000" dirty="0" err="1">
                  <a:solidFill>
                    <a:schemeClr val="tx1"/>
                  </a:solidFill>
                  <a:latin typeface="Symbol" pitchFamily="18" charset="2"/>
                </a:rPr>
                <a:t>g</a:t>
              </a:r>
              <a:r>
                <a:rPr lang="en-US" sz="2000" b="1" dirty="0">
                  <a:solidFill>
                    <a:schemeClr val="tx1"/>
                  </a:solidFill>
                </a:rPr>
                <a:t>, </a:t>
              </a:r>
              <a:r>
                <a:rPr lang="en-US" sz="2000" b="1" dirty="0">
                  <a:solidFill>
                    <a:schemeClr val="tx1"/>
                  </a:solidFill>
                  <a:latin typeface="Symbol" pitchFamily="18" charset="2"/>
                </a:rPr>
                <a:t>s</a:t>
              </a:r>
              <a:r>
                <a:rPr lang="en-US" sz="2000" b="1" baseline="-25000" dirty="0">
                  <a:solidFill>
                    <a:schemeClr val="tx1"/>
                  </a:solidFill>
                  <a:latin typeface="Symbol" pitchFamily="18" charset="2"/>
                </a:rPr>
                <a:t>0</a:t>
              </a:r>
              <a:endParaRPr lang="en-US" sz="2000" b="1" dirty="0">
                <a:solidFill>
                  <a:schemeClr val="tx1"/>
                </a:solidFill>
              </a:endParaRPr>
            </a:p>
          </p:txBody>
        </p:sp>
        <p:sp>
          <p:nvSpPr>
            <p:cNvPr id="6" name="Rectangle 5"/>
            <p:cNvSpPr/>
            <p:nvPr/>
          </p:nvSpPr>
          <p:spPr>
            <a:xfrm>
              <a:off x="4855028" y="3733800"/>
              <a:ext cx="19050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AME</a:t>
              </a:r>
            </a:p>
            <a:p>
              <a:pPr algn="ctr"/>
              <a:r>
                <a:rPr lang="en-US" sz="2000" b="1" dirty="0" err="1">
                  <a:solidFill>
                    <a:schemeClr val="tx1"/>
                  </a:solidFill>
                </a:rPr>
                <a:t>S</a:t>
              </a:r>
              <a:r>
                <a:rPr lang="en-US" sz="2000" b="1" baseline="-25000" dirty="0" err="1">
                  <a:solidFill>
                    <a:schemeClr val="tx1"/>
                  </a:solidFill>
                </a:rPr>
                <a:t>n</a:t>
              </a:r>
              <a:endParaRPr lang="en-US" sz="2000" b="1" baseline="-25000" dirty="0">
                <a:solidFill>
                  <a:schemeClr val="tx1"/>
                </a:solidFill>
              </a:endParaRPr>
            </a:p>
          </p:txBody>
        </p:sp>
        <p:sp>
          <p:nvSpPr>
            <p:cNvPr id="8" name="Rectangle 7"/>
            <p:cNvSpPr/>
            <p:nvPr/>
          </p:nvSpPr>
          <p:spPr>
            <a:xfrm>
              <a:off x="7010400" y="3733800"/>
              <a:ext cx="1905000" cy="1524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RIPL</a:t>
              </a:r>
            </a:p>
            <a:p>
              <a:pPr algn="ctr"/>
              <a:r>
                <a:rPr lang="en-US" sz="2000" b="1" dirty="0" err="1">
                  <a:solidFill>
                    <a:schemeClr val="tx1"/>
                  </a:solidFill>
                </a:rPr>
                <a:t>E</a:t>
              </a:r>
              <a:r>
                <a:rPr lang="en-US" sz="2000" b="1" baseline="-25000" dirty="0" err="1">
                  <a:solidFill>
                    <a:schemeClr val="tx1"/>
                  </a:solidFill>
                </a:rPr>
                <a:t>Lev</a:t>
              </a:r>
              <a:r>
                <a:rPr lang="en-US" sz="2000" b="1" dirty="0">
                  <a:solidFill>
                    <a:schemeClr val="tx1"/>
                  </a:solidFill>
                </a:rPr>
                <a:t>, </a:t>
              </a:r>
              <a:r>
                <a:rPr lang="en-US" sz="2000" b="1" dirty="0" err="1">
                  <a:solidFill>
                    <a:schemeClr val="tx1"/>
                  </a:solidFill>
                </a:rPr>
                <a:t>P</a:t>
              </a:r>
              <a:r>
                <a:rPr lang="en-US" sz="2000" b="1" baseline="-25000" dirty="0" err="1">
                  <a:solidFill>
                    <a:schemeClr val="tx1"/>
                  </a:solidFill>
                  <a:latin typeface="Symbol" pitchFamily="18" charset="2"/>
                </a:rPr>
                <a:t>g</a:t>
              </a:r>
              <a:r>
                <a:rPr lang="en-US" sz="2000" b="1" dirty="0">
                  <a:solidFill>
                    <a:schemeClr val="tx1"/>
                  </a:solidFill>
                </a:rPr>
                <a:t>, </a:t>
              </a:r>
              <a:r>
                <a:rPr lang="en-US" sz="2000" b="1" dirty="0" err="1" smtClean="0">
                  <a:solidFill>
                    <a:schemeClr val="tx1"/>
                  </a:solidFill>
                </a:rPr>
                <a:t>Mult</a:t>
              </a:r>
              <a:r>
                <a:rPr lang="en-US" sz="2000" b="1" dirty="0" smtClean="0">
                  <a:solidFill>
                    <a:schemeClr val="tx1"/>
                  </a:solidFill>
                </a:rPr>
                <a:t>/MR, </a:t>
              </a:r>
              <a:r>
                <a:rPr lang="en-US" sz="2000" b="1" dirty="0" err="1" smtClean="0">
                  <a:solidFill>
                    <a:schemeClr val="tx1"/>
                  </a:solidFill>
                </a:rPr>
                <a:t>icc</a:t>
              </a:r>
              <a:endParaRPr lang="en-US" sz="2000" b="1" dirty="0">
                <a:solidFill>
                  <a:schemeClr val="tx1"/>
                </a:solidFill>
              </a:endParaRPr>
            </a:p>
          </p:txBody>
        </p:sp>
        <p:cxnSp>
          <p:nvCxnSpPr>
            <p:cNvPr id="10" name="Straight Arrow Connector 9"/>
            <p:cNvCxnSpPr/>
            <p:nvPr/>
          </p:nvCxnSpPr>
          <p:spPr>
            <a:xfrm flipH="1">
              <a:off x="1431472" y="2819400"/>
              <a:ext cx="1104900" cy="914400"/>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57600" y="2852057"/>
              <a:ext cx="0" cy="914400"/>
            </a:xfrm>
            <a:prstGeom prst="straightConnector1">
              <a:avLst/>
            </a:prstGeom>
            <a:ln w="7620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07528" y="2830286"/>
              <a:ext cx="0" cy="91440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0"/>
            </p:cNvCxnSpPr>
            <p:nvPr/>
          </p:nvCxnSpPr>
          <p:spPr>
            <a:xfrm>
              <a:off x="6727371" y="2830286"/>
              <a:ext cx="1235529" cy="903514"/>
            </a:xfrm>
            <a:prstGeom prst="straightConnector1">
              <a:avLst/>
            </a:prstGeom>
            <a:ln w="762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24543" y="5410200"/>
            <a:ext cx="8414657" cy="1200329"/>
          </a:xfrm>
          <a:prstGeom prst="rect">
            <a:avLst/>
          </a:prstGeom>
          <a:noFill/>
        </p:spPr>
        <p:txBody>
          <a:bodyPr wrap="square" rtlCol="0">
            <a:spAutoFit/>
          </a:bodyPr>
          <a:lstStyle/>
          <a:p>
            <a:r>
              <a:rPr lang="en-US" sz="2400" dirty="0" smtClean="0"/>
              <a:t>The primary evaluation effort of the LBNL Isotopes Project will be to complete the EGAF evaluation for all isotopes</a:t>
            </a:r>
            <a:r>
              <a:rPr lang="en-US" sz="2400" dirty="0" smtClean="0"/>
              <a:t>.  </a:t>
            </a:r>
            <a:r>
              <a:rPr lang="en-US" sz="2400" dirty="0" smtClean="0"/>
              <a:t>Including </a:t>
            </a:r>
            <a:r>
              <a:rPr lang="en-US" sz="2400" dirty="0" smtClean="0"/>
              <a:t>these data in the ENSDF database would be possible</a:t>
            </a:r>
            <a:endParaRPr lang="en-US" sz="2400" dirty="0"/>
          </a:p>
        </p:txBody>
      </p:sp>
      <p:sp>
        <p:nvSpPr>
          <p:cNvPr id="18" name="Rectangle 17"/>
          <p:cNvSpPr/>
          <p:nvPr/>
        </p:nvSpPr>
        <p:spPr>
          <a:xfrm>
            <a:off x="7587343" y="1181100"/>
            <a:ext cx="1371600" cy="148045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Physical Review</a:t>
            </a:r>
          </a:p>
          <a:p>
            <a:pPr algn="ctr"/>
            <a:r>
              <a:rPr lang="en-US" sz="2400" b="1" dirty="0" smtClean="0">
                <a:solidFill>
                  <a:schemeClr val="tx1"/>
                </a:solidFill>
              </a:rPr>
              <a:t> C</a:t>
            </a:r>
            <a:endParaRPr lang="en-US" sz="2400" b="1" dirty="0">
              <a:solidFill>
                <a:schemeClr val="tx1"/>
              </a:solidFill>
            </a:endParaRPr>
          </a:p>
        </p:txBody>
      </p:sp>
      <p:cxnSp>
        <p:nvCxnSpPr>
          <p:cNvPr id="20" name="Straight Arrow Connector 19"/>
          <p:cNvCxnSpPr>
            <a:stCxn id="3" idx="3"/>
            <a:endCxn id="18" idx="1"/>
          </p:cNvCxnSpPr>
          <p:nvPr/>
        </p:nvCxnSpPr>
        <p:spPr>
          <a:xfrm flipV="1">
            <a:off x="6662057" y="1921329"/>
            <a:ext cx="925286" cy="16328"/>
          </a:xfrm>
          <a:prstGeom prst="straightConnector1">
            <a:avLst/>
          </a:prstGeom>
          <a:ln w="76200">
            <a:solidFill>
              <a:srgbClr val="F8BFA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136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solidFill>
                  <a:schemeClr val="tx2"/>
                </a:solidFill>
              </a:rPr>
              <a:t>Thank you for your attention</a:t>
            </a:r>
            <a:endParaRPr lang="en-US" sz="4800" b="1" dirty="0">
              <a:solidFill>
                <a:schemeClr val="tx2"/>
              </a:solidFill>
            </a:endParaRPr>
          </a:p>
        </p:txBody>
      </p:sp>
      <p:pic>
        <p:nvPicPr>
          <p:cNvPr id="6146" name="Picture 2" descr="Fig.7-3 Types of nuclear re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096000"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3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solidFill>
                  <a:schemeClr val="tx2"/>
                </a:solidFill>
                <a:effectLst>
                  <a:outerShdw blurRad="38100" dist="38100" dir="2700000" algn="tl">
                    <a:srgbClr val="000000">
                      <a:alpha val="43137"/>
                    </a:srgbClr>
                  </a:outerShdw>
                </a:effectLst>
              </a:rPr>
              <a:t>About EGAF</a:t>
            </a:r>
            <a:endParaRPr lang="en-US" b="1" dirty="0">
              <a:solidFill>
                <a:schemeClr val="tx2"/>
              </a:solidFill>
              <a:effectLst>
                <a:outerShdw blurRad="38100" dist="38100" dir="2700000" algn="tl">
                  <a:srgbClr val="000000">
                    <a:alpha val="43137"/>
                  </a:srgbClr>
                </a:outerShdw>
              </a:effectLst>
            </a:endParaRPr>
          </a:p>
        </p:txBody>
      </p:sp>
      <p:sp>
        <p:nvSpPr>
          <p:cNvPr id="3" name="TextBox 2"/>
          <p:cNvSpPr txBox="1"/>
          <p:nvPr/>
        </p:nvSpPr>
        <p:spPr>
          <a:xfrm>
            <a:off x="381000" y="914400"/>
            <a:ext cx="8534400" cy="5386090"/>
          </a:xfrm>
          <a:prstGeom prst="rect">
            <a:avLst/>
          </a:prstGeom>
          <a:noFill/>
        </p:spPr>
        <p:txBody>
          <a:bodyPr wrap="square" rtlCol="0">
            <a:spAutoFit/>
          </a:bodyPr>
          <a:lstStyle/>
          <a:p>
            <a:r>
              <a:rPr lang="en-US" sz="2000" dirty="0" smtClean="0"/>
              <a:t>The EGAF database is the result of an IAEA CRP to evaluate thermal neutron capture cross sections (</a:t>
            </a:r>
            <a:r>
              <a:rPr lang="en-US" sz="2000" dirty="0" err="1" smtClean="0">
                <a:latin typeface="Symbol" pitchFamily="18" charset="2"/>
              </a:rPr>
              <a:t>s</a:t>
            </a:r>
            <a:r>
              <a:rPr lang="en-US" sz="2000" baseline="-25000" dirty="0" err="1" smtClean="0">
                <a:latin typeface="Symbol" pitchFamily="18" charset="2"/>
              </a:rPr>
              <a:t>g</a:t>
            </a:r>
            <a:r>
              <a:rPr lang="en-US" sz="2000" dirty="0" smtClean="0"/>
              <a:t>) for all elements measured using guided neutron beams at the Budapest Reactor.  Previously no reliable measurements existed for these data.  The EGAF database is available on-line at</a:t>
            </a:r>
          </a:p>
          <a:p>
            <a:endParaRPr lang="en-US" sz="800" dirty="0"/>
          </a:p>
          <a:p>
            <a:pPr marL="0" lvl="1"/>
            <a:r>
              <a:rPr lang="en-US" sz="2000" dirty="0" smtClean="0"/>
              <a:t>Documentation: </a:t>
            </a:r>
            <a:r>
              <a:rPr lang="en-US" sz="2000" dirty="0" smtClean="0">
                <a:hlinkClick r:id="rId2"/>
              </a:rPr>
              <a:t>http://wwwpub.iaea.org/MTCD/publications/PDF/Pub1263_web.pdf</a:t>
            </a:r>
            <a:endParaRPr lang="en-US" sz="2000" dirty="0" smtClean="0"/>
          </a:p>
          <a:p>
            <a:r>
              <a:rPr lang="en-US" sz="2000" dirty="0" smtClean="0"/>
              <a:t>IAEA website: </a:t>
            </a:r>
            <a:r>
              <a:rPr lang="en-US" sz="2000" dirty="0" smtClean="0">
                <a:hlinkClick r:id="rId3"/>
              </a:rPr>
              <a:t>http://www-nds.iaea.org/pgaa/pgaa7/index.html</a:t>
            </a:r>
            <a:endParaRPr lang="en-US" sz="2000" dirty="0" smtClean="0"/>
          </a:p>
          <a:p>
            <a:r>
              <a:rPr lang="en-US" sz="2000" dirty="0" smtClean="0"/>
              <a:t>LBNL website: </a:t>
            </a:r>
            <a:r>
              <a:rPr lang="en-US" sz="2000" dirty="0" smtClean="0">
                <a:hlinkClick r:id="rId4"/>
              </a:rPr>
              <a:t>http://ie.lbl.gov/ng.html</a:t>
            </a:r>
            <a:endParaRPr lang="en-US" sz="2000" dirty="0" smtClean="0"/>
          </a:p>
          <a:p>
            <a:endParaRPr lang="en-US" sz="800" dirty="0"/>
          </a:p>
          <a:p>
            <a:r>
              <a:rPr lang="en-US" sz="2000" dirty="0" smtClean="0"/>
              <a:t>Following </a:t>
            </a:r>
            <a:r>
              <a:rPr lang="en-US" sz="2000" dirty="0" smtClean="0"/>
              <a:t>the IAEA </a:t>
            </a:r>
            <a:r>
              <a:rPr lang="en-US" sz="2000" dirty="0" smtClean="0"/>
              <a:t>CRP, </a:t>
            </a:r>
            <a:r>
              <a:rPr lang="en-US" sz="2000" dirty="0" smtClean="0"/>
              <a:t>the LBNL Isotopes Project </a:t>
            </a:r>
            <a:r>
              <a:rPr lang="en-US" sz="2000" dirty="0" smtClean="0"/>
              <a:t>has organized </a:t>
            </a:r>
            <a:r>
              <a:rPr lang="en-US" sz="2000" dirty="0" smtClean="0"/>
              <a:t>an </a:t>
            </a:r>
            <a:r>
              <a:rPr lang="en-US" sz="2000" dirty="0" smtClean="0"/>
              <a:t>international collaboration </a:t>
            </a:r>
            <a:r>
              <a:rPr lang="en-US" sz="2000" dirty="0" smtClean="0"/>
              <a:t>to extend </a:t>
            </a:r>
            <a:r>
              <a:rPr lang="en-US" sz="2000" dirty="0" smtClean="0"/>
              <a:t>the content of the </a:t>
            </a:r>
            <a:r>
              <a:rPr lang="en-US" sz="2000" dirty="0" smtClean="0"/>
              <a:t>EGAF file to include</a:t>
            </a:r>
          </a:p>
          <a:p>
            <a:endParaRPr lang="en-US" sz="800" dirty="0" smtClean="0"/>
          </a:p>
          <a:p>
            <a:pPr marL="800100" lvl="1" indent="-342900">
              <a:buFont typeface="Arial" pitchFamily="34" charset="0"/>
              <a:buChar char="•"/>
            </a:pPr>
            <a:r>
              <a:rPr lang="en-US" sz="2000" dirty="0" smtClean="0"/>
              <a:t>Total </a:t>
            </a:r>
            <a:r>
              <a:rPr lang="en-US" sz="2000" dirty="0" err="1" smtClean="0"/>
              <a:t>radiative</a:t>
            </a:r>
            <a:r>
              <a:rPr lang="en-US" sz="2000" dirty="0" smtClean="0"/>
              <a:t> neutron cross sections (</a:t>
            </a:r>
            <a:r>
              <a:rPr lang="en-US" sz="2000" dirty="0" smtClean="0">
                <a:latin typeface="Symbol" pitchFamily="18" charset="2"/>
              </a:rPr>
              <a:t>s</a:t>
            </a:r>
            <a:r>
              <a:rPr lang="en-US" sz="2000" baseline="-25000" dirty="0" smtClean="0">
                <a:latin typeface="Symbol" pitchFamily="18" charset="2"/>
              </a:rPr>
              <a:t>0</a:t>
            </a:r>
            <a:r>
              <a:rPr lang="en-US" sz="2000" dirty="0" smtClean="0"/>
              <a:t>) derived from EGAF </a:t>
            </a:r>
            <a:endParaRPr lang="en-US" sz="2000" dirty="0" smtClean="0"/>
          </a:p>
          <a:p>
            <a:pPr marL="800100" lvl="1" indent="-342900">
              <a:buFont typeface="Arial" pitchFamily="34" charset="0"/>
              <a:buChar char="•"/>
            </a:pPr>
            <a:r>
              <a:rPr lang="en-US" sz="2000" dirty="0" smtClean="0"/>
              <a:t>Activation </a:t>
            </a:r>
            <a:r>
              <a:rPr lang="en-US" sz="2000" dirty="0" smtClean="0"/>
              <a:t>data (</a:t>
            </a:r>
            <a:r>
              <a:rPr lang="en-US" sz="2000" dirty="0" err="1" smtClean="0"/>
              <a:t>P</a:t>
            </a:r>
            <a:r>
              <a:rPr lang="en-US" sz="2000" baseline="-25000" dirty="0" err="1" smtClean="0">
                <a:latin typeface="Symbol" pitchFamily="18" charset="2"/>
              </a:rPr>
              <a:t>g</a:t>
            </a:r>
            <a:r>
              <a:rPr lang="en-US" sz="2000" dirty="0" smtClean="0"/>
              <a:t>, </a:t>
            </a:r>
            <a:r>
              <a:rPr lang="en-US" sz="2000" dirty="0" err="1" smtClean="0">
                <a:latin typeface="Symbol" pitchFamily="18" charset="2"/>
              </a:rPr>
              <a:t>s</a:t>
            </a:r>
            <a:r>
              <a:rPr lang="en-US" sz="2000" baseline="-25000" dirty="0" err="1" smtClean="0">
                <a:latin typeface="Symbol" pitchFamily="18" charset="2"/>
              </a:rPr>
              <a:t>g</a:t>
            </a:r>
            <a:r>
              <a:rPr lang="en-US" sz="2000" dirty="0" smtClean="0"/>
              <a:t>)</a:t>
            </a:r>
          </a:p>
          <a:p>
            <a:pPr marL="800100" lvl="1" indent="-342900">
              <a:buFont typeface="Arial" pitchFamily="34" charset="0"/>
              <a:buChar char="•"/>
            </a:pPr>
            <a:r>
              <a:rPr lang="en-US" sz="2000" dirty="0" smtClean="0"/>
              <a:t>Neutron separation energies (</a:t>
            </a:r>
            <a:r>
              <a:rPr lang="en-US" sz="2000" dirty="0" err="1" smtClean="0"/>
              <a:t>S</a:t>
            </a:r>
            <a:r>
              <a:rPr lang="en-US" sz="2000" baseline="-25000" dirty="0" err="1" smtClean="0"/>
              <a:t>n</a:t>
            </a:r>
            <a:r>
              <a:rPr lang="en-US" sz="2000" dirty="0" smtClean="0"/>
              <a:t>)</a:t>
            </a:r>
          </a:p>
          <a:p>
            <a:pPr marL="800100" lvl="1" indent="-342900">
              <a:buFont typeface="Arial" pitchFamily="34" charset="0"/>
              <a:buChar char="•"/>
            </a:pPr>
            <a:r>
              <a:rPr lang="en-US" sz="2000" dirty="0" smtClean="0"/>
              <a:t>Reference Input Parameter Library (RIPL) nuclear structure data</a:t>
            </a:r>
          </a:p>
          <a:p>
            <a:pPr marL="800100" lvl="1" indent="-342900">
              <a:buFont typeface="Arial" pitchFamily="34" charset="0"/>
              <a:buChar char="•"/>
            </a:pPr>
            <a:r>
              <a:rPr lang="en-US" sz="2000" dirty="0" smtClean="0"/>
              <a:t>Resonance capture </a:t>
            </a:r>
            <a:r>
              <a:rPr lang="en-US" sz="2000" dirty="0" smtClean="0">
                <a:latin typeface="Symbol" pitchFamily="18" charset="2"/>
              </a:rPr>
              <a:t>g</a:t>
            </a:r>
            <a:r>
              <a:rPr lang="en-US" sz="2000" dirty="0" smtClean="0"/>
              <a:t>-ray data (</a:t>
            </a:r>
            <a:r>
              <a:rPr lang="en-US" sz="2000" dirty="0" err="1" smtClean="0"/>
              <a:t>I</a:t>
            </a:r>
            <a:r>
              <a:rPr lang="en-US" sz="2000" baseline="-25000" dirty="0" err="1" smtClean="0">
                <a:latin typeface="Symbol" pitchFamily="18" charset="2"/>
              </a:rPr>
              <a:t>g</a:t>
            </a:r>
            <a:r>
              <a:rPr lang="en-US" sz="2000" dirty="0" err="1" smtClean="0"/>
              <a:t>,</a:t>
            </a:r>
            <a:r>
              <a:rPr lang="en-US" sz="2000" dirty="0" err="1" smtClean="0">
                <a:latin typeface="Symbol" pitchFamily="18" charset="2"/>
              </a:rPr>
              <a:t>s</a:t>
            </a:r>
            <a:r>
              <a:rPr lang="en-US" sz="2000" baseline="-25000" dirty="0" err="1" smtClean="0">
                <a:latin typeface="Symbol" pitchFamily="18" charset="2"/>
              </a:rPr>
              <a:t>g</a:t>
            </a:r>
            <a:r>
              <a:rPr lang="en-US" sz="2000" dirty="0" smtClean="0"/>
              <a:t>)</a:t>
            </a:r>
          </a:p>
          <a:p>
            <a:pPr marL="800100" lvl="1" indent="-342900">
              <a:buFont typeface="Arial" pitchFamily="34" charset="0"/>
              <a:buChar char="•"/>
            </a:pPr>
            <a:r>
              <a:rPr lang="en-US" sz="2000" dirty="0" smtClean="0"/>
              <a:t>Photon strengths (f)</a:t>
            </a:r>
          </a:p>
        </p:txBody>
      </p:sp>
    </p:spTree>
    <p:extLst>
      <p:ext uri="{BB962C8B-B14F-4D97-AF65-F5344CB8AC3E}">
        <p14:creationId xmlns:p14="http://schemas.microsoft.com/office/powerpoint/2010/main" val="2578564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lstStyle/>
          <a:p>
            <a:r>
              <a:rPr lang="en-US" b="1" dirty="0" smtClean="0">
                <a:solidFill>
                  <a:schemeClr val="tx2"/>
                </a:solidFill>
                <a:effectLst>
                  <a:outerShdw blurRad="38100" dist="38100" dir="2700000" algn="tl">
                    <a:srgbClr val="000000">
                      <a:alpha val="43137"/>
                    </a:srgbClr>
                  </a:outerShdw>
                </a:effectLst>
              </a:rPr>
              <a:t>EGAF Collaboration</a:t>
            </a:r>
            <a:endParaRPr lang="en-US" b="1" dirty="0">
              <a:solidFill>
                <a:schemeClr val="tx2"/>
              </a:solidFill>
              <a:effectLst>
                <a:outerShdw blurRad="38100" dist="38100" dir="2700000" algn="tl">
                  <a:srgbClr val="000000">
                    <a:alpha val="43137"/>
                  </a:srgbClr>
                </a:outerShdw>
              </a:effectLst>
            </a:endParaRPr>
          </a:p>
        </p:txBody>
      </p:sp>
      <p:sp>
        <p:nvSpPr>
          <p:cNvPr id="3" name="TextBox 2"/>
          <p:cNvSpPr txBox="1"/>
          <p:nvPr/>
        </p:nvSpPr>
        <p:spPr>
          <a:xfrm>
            <a:off x="533400" y="1219200"/>
            <a:ext cx="8077200" cy="4893647"/>
          </a:xfrm>
          <a:prstGeom prst="rect">
            <a:avLst/>
          </a:prstGeom>
          <a:noFill/>
        </p:spPr>
        <p:txBody>
          <a:bodyPr wrap="square" rtlCol="0">
            <a:spAutoFit/>
          </a:bodyPr>
          <a:lstStyle/>
          <a:p>
            <a:r>
              <a:rPr lang="en-US" sz="2400" b="1" dirty="0" smtClean="0"/>
              <a:t>LBNL </a:t>
            </a:r>
            <a:r>
              <a:rPr lang="en-US" sz="2400" dirty="0" smtClean="0"/>
              <a:t>– R.B. Firestone, S. </a:t>
            </a:r>
            <a:r>
              <a:rPr lang="en-US" sz="2400" dirty="0" err="1" smtClean="0"/>
              <a:t>Basunia</a:t>
            </a:r>
            <a:r>
              <a:rPr lang="en-US" sz="2400" dirty="0" smtClean="0"/>
              <a:t>, A. Hurst, A. Rogers</a:t>
            </a:r>
          </a:p>
          <a:p>
            <a:r>
              <a:rPr lang="en-US" sz="2400" b="1" dirty="0" smtClean="0"/>
              <a:t>LLNL </a:t>
            </a:r>
            <a:r>
              <a:rPr lang="en-US" sz="2400" dirty="0" smtClean="0"/>
              <a:t>– B. </a:t>
            </a:r>
            <a:r>
              <a:rPr lang="en-US" sz="2400" dirty="0" err="1" smtClean="0"/>
              <a:t>Sleaford</a:t>
            </a:r>
            <a:r>
              <a:rPr lang="en-US" sz="2400" dirty="0" smtClean="0"/>
              <a:t>, N. Summers, J. Escher</a:t>
            </a:r>
          </a:p>
          <a:p>
            <a:r>
              <a:rPr lang="en-US" sz="2400" b="1" dirty="0" smtClean="0"/>
              <a:t>NIF (LLNL) </a:t>
            </a:r>
            <a:r>
              <a:rPr lang="en-US" sz="2400" dirty="0" smtClean="0"/>
              <a:t>– L. Bernstein</a:t>
            </a:r>
            <a:endParaRPr lang="en-US" sz="2400" b="1" dirty="0" smtClean="0"/>
          </a:p>
          <a:p>
            <a:r>
              <a:rPr lang="en-US" sz="2400" b="1" dirty="0" smtClean="0"/>
              <a:t>Budapest Reactor </a:t>
            </a:r>
            <a:r>
              <a:rPr lang="en-US" sz="2400" dirty="0" smtClean="0"/>
              <a:t>– T. </a:t>
            </a:r>
            <a:r>
              <a:rPr lang="en-US" sz="2400" dirty="0" err="1" smtClean="0"/>
              <a:t>Belgya</a:t>
            </a:r>
            <a:r>
              <a:rPr lang="en-US" sz="2400" dirty="0" smtClean="0"/>
              <a:t>, L. </a:t>
            </a:r>
            <a:r>
              <a:rPr lang="en-US" sz="2400" dirty="0" err="1" smtClean="0"/>
              <a:t>Szentmiklosi</a:t>
            </a:r>
            <a:endParaRPr lang="en-US" sz="2400" dirty="0" smtClean="0"/>
          </a:p>
          <a:p>
            <a:r>
              <a:rPr lang="en-US" sz="2400" b="1" dirty="0" smtClean="0"/>
              <a:t>FRM II (</a:t>
            </a:r>
            <a:r>
              <a:rPr lang="en-US" sz="2400" b="1" dirty="0" err="1" smtClean="0"/>
              <a:t>Garching</a:t>
            </a:r>
            <a:r>
              <a:rPr lang="en-US" sz="2400" b="1" dirty="0" smtClean="0"/>
              <a:t>) Reactor </a:t>
            </a:r>
            <a:r>
              <a:rPr lang="en-US" sz="2400" dirty="0" smtClean="0"/>
              <a:t>– </a:t>
            </a:r>
            <a:r>
              <a:rPr lang="en-US" sz="2400" dirty="0" err="1" smtClean="0"/>
              <a:t>Zs</a:t>
            </a:r>
            <a:r>
              <a:rPr lang="en-US" sz="2400" dirty="0" smtClean="0"/>
              <a:t>. </a:t>
            </a:r>
            <a:r>
              <a:rPr lang="en-US" sz="2400" dirty="0" err="1" smtClean="0"/>
              <a:t>Revay</a:t>
            </a:r>
            <a:r>
              <a:rPr lang="en-US" sz="2400" dirty="0" smtClean="0"/>
              <a:t>, P. </a:t>
            </a:r>
            <a:r>
              <a:rPr lang="en-US" sz="2400" dirty="0" err="1" smtClean="0"/>
              <a:t>Kudejova</a:t>
            </a:r>
            <a:endParaRPr lang="en-US" sz="2400" dirty="0" smtClean="0"/>
          </a:p>
          <a:p>
            <a:r>
              <a:rPr lang="en-US" sz="2400" b="1" dirty="0" smtClean="0"/>
              <a:t>Charles University (Prague) </a:t>
            </a:r>
            <a:r>
              <a:rPr lang="en-US" sz="2400" dirty="0" smtClean="0"/>
              <a:t>– M. </a:t>
            </a:r>
            <a:r>
              <a:rPr lang="en-US" sz="2400" dirty="0" err="1" smtClean="0"/>
              <a:t>Krticka</a:t>
            </a:r>
            <a:r>
              <a:rPr lang="en-US" sz="2400" dirty="0" smtClean="0"/>
              <a:t>, F. </a:t>
            </a:r>
            <a:r>
              <a:rPr lang="en-US" sz="2400" dirty="0" err="1" smtClean="0"/>
              <a:t>Becvar</a:t>
            </a:r>
            <a:endParaRPr lang="en-US" sz="2400" dirty="0" smtClean="0"/>
          </a:p>
          <a:p>
            <a:r>
              <a:rPr lang="en-US" sz="2400" b="1" dirty="0" smtClean="0"/>
              <a:t>University of California, Berkeley </a:t>
            </a:r>
            <a:r>
              <a:rPr lang="en-US" sz="2400" dirty="0" smtClean="0"/>
              <a:t>– K. van Bibber, K.-N. Leung</a:t>
            </a:r>
            <a:endParaRPr lang="en-US" sz="2400" b="1" dirty="0" smtClean="0"/>
          </a:p>
          <a:p>
            <a:r>
              <a:rPr lang="en-US" sz="2400" b="1" dirty="0" err="1" smtClean="0"/>
              <a:t>Jülich</a:t>
            </a:r>
            <a:r>
              <a:rPr lang="en-US" sz="2400" b="1" dirty="0" smtClean="0"/>
              <a:t> </a:t>
            </a:r>
            <a:r>
              <a:rPr lang="en-US" sz="2400" b="1" dirty="0" err="1" smtClean="0"/>
              <a:t>Forschungszentrum</a:t>
            </a:r>
            <a:r>
              <a:rPr lang="en-US" sz="2400" b="1" dirty="0" smtClean="0"/>
              <a:t> </a:t>
            </a:r>
            <a:r>
              <a:rPr lang="en-US" sz="2400" dirty="0" smtClean="0"/>
              <a:t>– M. </a:t>
            </a:r>
            <a:r>
              <a:rPr lang="en-US" sz="2400" dirty="0" err="1" smtClean="0"/>
              <a:t>Rossbach</a:t>
            </a:r>
            <a:r>
              <a:rPr lang="en-US" sz="2400" dirty="0" smtClean="0"/>
              <a:t>, C. </a:t>
            </a:r>
            <a:r>
              <a:rPr lang="en-US" sz="2400" dirty="0" err="1" smtClean="0"/>
              <a:t>Genreith</a:t>
            </a:r>
            <a:endParaRPr lang="en-US" sz="2400" dirty="0" smtClean="0"/>
          </a:p>
          <a:p>
            <a:r>
              <a:rPr lang="en-US" sz="2400" b="1" dirty="0" smtClean="0"/>
              <a:t>Oslo University </a:t>
            </a:r>
            <a:r>
              <a:rPr lang="en-US" sz="2400" dirty="0" smtClean="0"/>
              <a:t>– S. </a:t>
            </a:r>
            <a:r>
              <a:rPr lang="en-US" sz="2400" dirty="0" err="1" smtClean="0"/>
              <a:t>Siem</a:t>
            </a:r>
            <a:r>
              <a:rPr lang="en-US" sz="2400" dirty="0" smtClean="0"/>
              <a:t>, M. </a:t>
            </a:r>
            <a:r>
              <a:rPr lang="en-US" sz="2400" dirty="0" err="1" smtClean="0"/>
              <a:t>Guttormsen</a:t>
            </a:r>
            <a:r>
              <a:rPr lang="en-US" sz="2400" dirty="0" smtClean="0"/>
              <a:t>, A.-C. Larsen</a:t>
            </a:r>
            <a:endParaRPr lang="en-US" sz="2400" dirty="0"/>
          </a:p>
          <a:p>
            <a:r>
              <a:rPr lang="en-US" sz="2400" b="1" dirty="0" smtClean="0"/>
              <a:t>Ohio University </a:t>
            </a:r>
            <a:r>
              <a:rPr lang="en-US" sz="2400" dirty="0" smtClean="0"/>
              <a:t>– A. </a:t>
            </a:r>
            <a:r>
              <a:rPr lang="en-US" sz="2400" dirty="0" err="1" smtClean="0"/>
              <a:t>Voinov</a:t>
            </a:r>
            <a:endParaRPr lang="en-US" sz="2400" dirty="0" smtClean="0"/>
          </a:p>
          <a:p>
            <a:r>
              <a:rPr lang="en-US" sz="2400" b="1" dirty="0" smtClean="0"/>
              <a:t>University of Jordan – </a:t>
            </a:r>
            <a:r>
              <a:rPr lang="en-US" sz="2400" dirty="0" smtClean="0"/>
              <a:t>K. </a:t>
            </a:r>
            <a:r>
              <a:rPr lang="en-US" sz="2400" dirty="0" err="1" smtClean="0"/>
              <a:t>Abusaleem</a:t>
            </a:r>
            <a:endParaRPr lang="en-US" sz="2400" b="1" dirty="0" smtClean="0"/>
          </a:p>
          <a:p>
            <a:pPr algn="ctr"/>
            <a:endParaRPr lang="en-US" sz="2400" b="1" dirty="0">
              <a:solidFill>
                <a:srgbClr val="FF0000"/>
              </a:solidFill>
            </a:endParaRPr>
          </a:p>
          <a:p>
            <a:pPr algn="ctr"/>
            <a:r>
              <a:rPr lang="en-US" sz="2400" b="1" dirty="0" smtClean="0">
                <a:solidFill>
                  <a:srgbClr val="FF0000"/>
                </a:solidFill>
              </a:rPr>
              <a:t>New collaborators are welcome to join us</a:t>
            </a:r>
          </a:p>
        </p:txBody>
      </p:sp>
    </p:spTree>
    <p:extLst>
      <p:ext uri="{BB962C8B-B14F-4D97-AF65-F5344CB8AC3E}">
        <p14:creationId xmlns:p14="http://schemas.microsoft.com/office/powerpoint/2010/main" val="3188383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solidFill>
                  <a:schemeClr val="tx2"/>
                </a:solidFill>
                <a:effectLst>
                  <a:outerShdw blurRad="38100" dist="38100" dir="2700000" algn="tl">
                    <a:srgbClr val="000000">
                      <a:alpha val="43137"/>
                    </a:srgbClr>
                  </a:outerShdw>
                </a:effectLst>
              </a:rPr>
              <a:t>Prompt </a:t>
            </a:r>
            <a:r>
              <a:rPr lang="en-US" b="1" dirty="0" smtClean="0">
                <a:solidFill>
                  <a:schemeClr val="tx2"/>
                </a:solidFill>
                <a:effectLst>
                  <a:outerShdw blurRad="38100" dist="38100" dir="2700000" algn="tl">
                    <a:srgbClr val="000000">
                      <a:alpha val="43137"/>
                    </a:srgbClr>
                  </a:outerShdw>
                </a:effectLst>
                <a:latin typeface="Symbol" pitchFamily="18" charset="2"/>
              </a:rPr>
              <a:t>g</a:t>
            </a:r>
            <a:r>
              <a:rPr lang="en-US" b="1" dirty="0" smtClean="0">
                <a:solidFill>
                  <a:schemeClr val="tx2"/>
                </a:solidFill>
                <a:effectLst>
                  <a:outerShdw blurRad="38100" dist="38100" dir="2700000" algn="tl">
                    <a:srgbClr val="000000">
                      <a:alpha val="43137"/>
                    </a:srgbClr>
                  </a:outerShdw>
                </a:effectLst>
              </a:rPr>
              <a:t>-ray Measurements</a:t>
            </a:r>
            <a:endParaRPr lang="en-US" b="1" dirty="0">
              <a:solidFill>
                <a:schemeClr val="tx2"/>
              </a:solidFill>
              <a:effectLst>
                <a:outerShdw blurRad="38100" dist="38100" dir="2700000" algn="tl">
                  <a:srgbClr val="000000">
                    <a:alpha val="43137"/>
                  </a:srgbClr>
                </a:outerShdw>
              </a:effectLst>
            </a:endParaRPr>
          </a:p>
        </p:txBody>
      </p:sp>
      <p:pic>
        <p:nvPicPr>
          <p:cNvPr id="2050" name="Picture 2" descr="Reactor guide h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914400"/>
            <a:ext cx="5553075" cy="3771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400" y="1066800"/>
            <a:ext cx="3124200" cy="3077766"/>
          </a:xfrm>
          <a:prstGeom prst="rect">
            <a:avLst/>
          </a:prstGeom>
          <a:noFill/>
        </p:spPr>
        <p:txBody>
          <a:bodyPr wrap="square" lIns="0" tIns="0" rIns="0" bIns="0" rtlCol="0">
            <a:spAutoFit/>
          </a:bodyPr>
          <a:lstStyle/>
          <a:p>
            <a:r>
              <a:rPr lang="en-US" sz="2000" dirty="0" smtClean="0"/>
              <a:t>Guided cold or thermal neutron beams strike a target 30 m from the reactor where prompt/delayed </a:t>
            </a:r>
            <a:r>
              <a:rPr lang="en-US" sz="2000" dirty="0" smtClean="0">
                <a:latin typeface="Symbol" pitchFamily="18" charset="2"/>
              </a:rPr>
              <a:t>g</a:t>
            </a:r>
            <a:r>
              <a:rPr lang="en-US" sz="2000" dirty="0" smtClean="0"/>
              <a:t>-rays are detected in a Compton suppressed </a:t>
            </a:r>
            <a:r>
              <a:rPr lang="en-US" sz="2000" dirty="0" err="1" smtClean="0"/>
              <a:t>HPGe</a:t>
            </a:r>
            <a:r>
              <a:rPr lang="en-US" sz="2000" dirty="0" smtClean="0"/>
              <a:t> detector.</a:t>
            </a:r>
          </a:p>
          <a:p>
            <a:endParaRPr lang="en-US" sz="2000" dirty="0"/>
          </a:p>
          <a:p>
            <a:r>
              <a:rPr lang="en-US" sz="2000" dirty="0" smtClean="0"/>
              <a:t>Efficiency known to &lt;1% for E=0.5-6 MeV, &lt;3% 0.05-0.5 MeV and &gt;6 MeV.</a:t>
            </a:r>
          </a:p>
        </p:txBody>
      </p:sp>
      <p:pic>
        <p:nvPicPr>
          <p:cNvPr id="2052" name="Picture 4" descr="PGAA-det-2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19600"/>
            <a:ext cx="428625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3696" t="4235" r="4303" b="4171"/>
          <a:stretch/>
        </p:blipFill>
        <p:spPr bwMode="auto">
          <a:xfrm>
            <a:off x="511628" y="4419600"/>
            <a:ext cx="3505200" cy="241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966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solidFill>
                  <a:schemeClr val="tx2"/>
                </a:solidFill>
                <a:effectLst>
                  <a:outerShdw blurRad="38100" dist="38100" dir="2700000" algn="tl">
                    <a:srgbClr val="000000">
                      <a:alpha val="43137"/>
                    </a:srgbClr>
                  </a:outerShdw>
                </a:effectLst>
              </a:rPr>
              <a:t>FRM II – Munich (</a:t>
            </a:r>
            <a:r>
              <a:rPr lang="en-US" b="1" dirty="0" err="1" smtClean="0">
                <a:solidFill>
                  <a:schemeClr val="tx2"/>
                </a:solidFill>
                <a:effectLst>
                  <a:outerShdw blurRad="38100" dist="38100" dir="2700000" algn="tl">
                    <a:srgbClr val="000000">
                      <a:alpha val="43137"/>
                    </a:srgbClr>
                  </a:outerShdw>
                </a:effectLst>
              </a:rPr>
              <a:t>Garching</a:t>
            </a:r>
            <a:r>
              <a:rPr lang="en-US" b="1" dirty="0" smtClean="0">
                <a:solidFill>
                  <a:schemeClr val="tx2"/>
                </a:solidFill>
                <a:effectLst>
                  <a:outerShdw blurRad="38100" dist="38100" dir="2700000" algn="tl">
                    <a:srgbClr val="000000">
                      <a:alpha val="43137"/>
                    </a:srgbClr>
                  </a:outerShdw>
                </a:effectLst>
              </a:rPr>
              <a:t>)</a:t>
            </a:r>
            <a:endParaRPr lang="en-US" b="1" dirty="0">
              <a:solidFill>
                <a:schemeClr val="tx2"/>
              </a:solidFill>
              <a:effectLst>
                <a:outerShdw blurRad="38100" dist="38100" dir="2700000" algn="tl">
                  <a:srgbClr val="000000">
                    <a:alpha val="43137"/>
                  </a:srgbClr>
                </a:outerShdw>
              </a:effectLst>
            </a:endParaRPr>
          </a:p>
        </p:txBody>
      </p:sp>
      <p:pic>
        <p:nvPicPr>
          <p:cNvPr id="5122" name="Picture 2" descr="http://cdn.frm2.tum.de/typo3temp/pics/f6b4f4a21a.jpg"/>
          <p:cNvPicPr>
            <a:picLocks noChangeAspect="1" noChangeArrowheads="1"/>
          </p:cNvPicPr>
          <p:nvPr/>
        </p:nvPicPr>
        <p:blipFill rotWithShape="1">
          <a:blip r:embed="rId2">
            <a:extLst>
              <a:ext uri="{28A0092B-C50C-407E-A947-70E740481C1C}">
                <a14:useLocalDpi xmlns:a14="http://schemas.microsoft.com/office/drawing/2010/main" val="0"/>
              </a:ext>
            </a:extLst>
          </a:blip>
          <a:srcRect t="5714"/>
          <a:stretch/>
        </p:blipFill>
        <p:spPr bwMode="auto">
          <a:xfrm>
            <a:off x="163286" y="1284514"/>
            <a:ext cx="4210050" cy="35922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66800"/>
            <a:ext cx="4572000" cy="26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886200"/>
            <a:ext cx="3276600" cy="2785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3286" y="5181600"/>
            <a:ext cx="4876800" cy="738664"/>
          </a:xfrm>
          <a:prstGeom prst="rect">
            <a:avLst/>
          </a:prstGeom>
          <a:noFill/>
        </p:spPr>
        <p:txBody>
          <a:bodyPr wrap="square" lIns="0" tIns="0" rIns="0" bIns="0" rtlCol="0">
            <a:spAutoFit/>
          </a:bodyPr>
          <a:lstStyle/>
          <a:p>
            <a:r>
              <a:rPr lang="en-US" sz="2400" dirty="0" smtClean="0"/>
              <a:t>The neutron flux at the sample position can reach up to 6.07</a:t>
            </a:r>
            <a:r>
              <a:rPr lang="en-US" sz="2400" dirty="0" smtClean="0">
                <a:sym typeface="Symbol"/>
              </a:rPr>
              <a:t></a:t>
            </a:r>
            <a:r>
              <a:rPr lang="en-US" sz="2400" dirty="0" smtClean="0"/>
              <a:t>10</a:t>
            </a:r>
            <a:r>
              <a:rPr lang="en-US" sz="2400" baseline="30000" dirty="0" smtClean="0"/>
              <a:t>10</a:t>
            </a:r>
            <a:r>
              <a:rPr lang="en-US" sz="2400" dirty="0" smtClean="0"/>
              <a:t> cm</a:t>
            </a:r>
            <a:r>
              <a:rPr lang="en-US" sz="2400" baseline="30000" dirty="0" smtClean="0"/>
              <a:t>-2</a:t>
            </a:r>
            <a:r>
              <a:rPr lang="en-US" sz="2400" dirty="0" smtClean="0"/>
              <a:t> s-</a:t>
            </a:r>
            <a:r>
              <a:rPr lang="en-US" sz="2400" baseline="30000" dirty="0" smtClean="0"/>
              <a:t>1</a:t>
            </a:r>
            <a:endParaRPr lang="en-US" sz="2400" dirty="0"/>
          </a:p>
        </p:txBody>
      </p:sp>
    </p:spTree>
    <p:extLst>
      <p:ext uri="{BB962C8B-B14F-4D97-AF65-F5344CB8AC3E}">
        <p14:creationId xmlns:p14="http://schemas.microsoft.com/office/powerpoint/2010/main" val="2563285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b="1" dirty="0" smtClean="0">
                <a:solidFill>
                  <a:schemeClr val="tx2"/>
                </a:solidFill>
                <a:effectLst>
                  <a:outerShdw blurRad="38100" dist="38100" dir="2700000" algn="tl">
                    <a:srgbClr val="000000">
                      <a:alpha val="43137"/>
                    </a:srgbClr>
                  </a:outerShdw>
                </a:effectLst>
              </a:rPr>
              <a:t>Cross section standardization</a:t>
            </a:r>
            <a:endParaRPr lang="en-US" b="1" dirty="0">
              <a:solidFill>
                <a:schemeClr val="tx2"/>
              </a:solidFill>
              <a:effectLst>
                <a:outerShdw blurRad="38100" dist="38100" dir="2700000" algn="tl">
                  <a:srgbClr val="000000">
                    <a:alpha val="43137"/>
                  </a:srgbClr>
                </a:outerShdw>
              </a:effectLst>
            </a:endParaRPr>
          </a:p>
        </p:txBody>
      </p:sp>
      <p:sp>
        <p:nvSpPr>
          <p:cNvPr id="3" name="Rectangle 6"/>
          <p:cNvSpPr>
            <a:spLocks noChangeArrowheads="1"/>
          </p:cNvSpPr>
          <p:nvPr/>
        </p:nvSpPr>
        <p:spPr bwMode="auto">
          <a:xfrm>
            <a:off x="228600" y="1295400"/>
            <a:ext cx="8610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609600" indent="-609600">
              <a:lnSpc>
                <a:spcPct val="90000"/>
              </a:lnSpc>
              <a:spcBef>
                <a:spcPct val="20000"/>
              </a:spcBef>
              <a:buFontTx/>
              <a:buAutoNum type="arabicPeriod"/>
            </a:pPr>
            <a:r>
              <a:rPr lang="en-US" sz="2400" b="1" dirty="0"/>
              <a:t>Stoichiometric compounds</a:t>
            </a:r>
            <a:r>
              <a:rPr lang="en-US" sz="2400" dirty="0"/>
              <a:t> containing elements with well-known cross sections:  </a:t>
            </a:r>
            <a:r>
              <a:rPr lang="en-US" sz="2400" b="1" dirty="0"/>
              <a:t> </a:t>
            </a:r>
            <a:r>
              <a:rPr lang="en-US" sz="2400" b="1" dirty="0">
                <a:solidFill>
                  <a:schemeClr val="hlink"/>
                </a:solidFill>
                <a:sym typeface="Symbol" pitchFamily="18" charset="2"/>
              </a:rPr>
              <a:t>H, N, </a:t>
            </a:r>
            <a:r>
              <a:rPr lang="en-US" sz="2400" b="1" dirty="0" err="1">
                <a:solidFill>
                  <a:schemeClr val="hlink"/>
                </a:solidFill>
                <a:sym typeface="Symbol" pitchFamily="18" charset="2"/>
              </a:rPr>
              <a:t>Cl</a:t>
            </a:r>
            <a:r>
              <a:rPr lang="en-US" sz="2400" b="1" dirty="0">
                <a:solidFill>
                  <a:schemeClr val="hlink"/>
                </a:solidFill>
                <a:sym typeface="Symbol" pitchFamily="18" charset="2"/>
              </a:rPr>
              <a:t>, S, Na, Ti, Au</a:t>
            </a:r>
          </a:p>
          <a:p>
            <a:pPr marL="1371600" lvl="2" indent="-457200" algn="ctr">
              <a:lnSpc>
                <a:spcPct val="90000"/>
              </a:lnSpc>
              <a:spcBef>
                <a:spcPct val="20000"/>
              </a:spcBef>
            </a:pPr>
            <a:r>
              <a:rPr lang="en-US" sz="2400" dirty="0" err="1">
                <a:solidFill>
                  <a:srgbClr val="FF0000"/>
                </a:solidFill>
                <a:sym typeface="Symbol" pitchFamily="18" charset="2"/>
              </a:rPr>
              <a:t>KCl</a:t>
            </a:r>
            <a:r>
              <a:rPr lang="en-US" sz="2400" dirty="0">
                <a:solidFill>
                  <a:srgbClr val="FF0000"/>
                </a:solidFill>
                <a:sym typeface="Symbol" pitchFamily="18" charset="2"/>
              </a:rPr>
              <a:t>, (CH</a:t>
            </a:r>
            <a:r>
              <a:rPr lang="en-US" sz="2400" baseline="-25000" dirty="0">
                <a:solidFill>
                  <a:srgbClr val="FF0000"/>
                </a:solidFill>
                <a:sym typeface="Symbol" pitchFamily="18" charset="2"/>
              </a:rPr>
              <a:t>2</a:t>
            </a:r>
            <a:r>
              <a:rPr lang="en-US" sz="2400" dirty="0">
                <a:solidFill>
                  <a:srgbClr val="FF0000"/>
                </a:solidFill>
                <a:sym typeface="Symbol" pitchFamily="18" charset="2"/>
              </a:rPr>
              <a:t>)</a:t>
            </a:r>
            <a:r>
              <a:rPr lang="en-US" sz="2400" baseline="-25000" dirty="0">
                <a:solidFill>
                  <a:srgbClr val="FF0000"/>
                </a:solidFill>
                <a:sym typeface="Symbol" pitchFamily="18" charset="2"/>
              </a:rPr>
              <a:t>n</a:t>
            </a:r>
            <a:r>
              <a:rPr lang="en-US" sz="2400" dirty="0">
                <a:solidFill>
                  <a:srgbClr val="FF0000"/>
                </a:solidFill>
                <a:sym typeface="Symbol" pitchFamily="18" charset="2"/>
              </a:rPr>
              <a:t>, </a:t>
            </a:r>
            <a:r>
              <a:rPr lang="en-US" sz="2400" dirty="0" err="1">
                <a:solidFill>
                  <a:srgbClr val="FF0000"/>
                </a:solidFill>
                <a:sym typeface="Symbol" pitchFamily="18" charset="2"/>
              </a:rPr>
              <a:t>Pb</a:t>
            </a:r>
            <a:r>
              <a:rPr lang="en-US" sz="2400" dirty="0">
                <a:solidFill>
                  <a:srgbClr val="FF0000"/>
                </a:solidFill>
                <a:sym typeface="Symbol" pitchFamily="18" charset="2"/>
              </a:rPr>
              <a:t>(NO</a:t>
            </a:r>
            <a:r>
              <a:rPr lang="en-US" sz="2400" baseline="-25000" dirty="0">
                <a:solidFill>
                  <a:srgbClr val="FF0000"/>
                </a:solidFill>
                <a:sym typeface="Symbol" pitchFamily="18" charset="2"/>
              </a:rPr>
              <a:t>3</a:t>
            </a:r>
            <a:r>
              <a:rPr lang="en-US" sz="2400" dirty="0">
                <a:solidFill>
                  <a:srgbClr val="FF0000"/>
                </a:solidFill>
                <a:sym typeface="Symbol" pitchFamily="18" charset="2"/>
              </a:rPr>
              <a:t>)</a:t>
            </a:r>
            <a:r>
              <a:rPr lang="en-US" sz="2400" baseline="-25000" dirty="0">
                <a:solidFill>
                  <a:srgbClr val="FF0000"/>
                </a:solidFill>
                <a:sym typeface="Symbol" pitchFamily="18" charset="2"/>
              </a:rPr>
              <a:t>2</a:t>
            </a:r>
            <a:r>
              <a:rPr lang="en-US" sz="2400" dirty="0">
                <a:solidFill>
                  <a:srgbClr val="FF0000"/>
                </a:solidFill>
                <a:sym typeface="Symbol" pitchFamily="18" charset="2"/>
              </a:rPr>
              <a:t>, Tl</a:t>
            </a:r>
            <a:r>
              <a:rPr lang="en-US" sz="2400" baseline="-25000" dirty="0">
                <a:solidFill>
                  <a:srgbClr val="FF0000"/>
                </a:solidFill>
                <a:sym typeface="Symbol" pitchFamily="18" charset="2"/>
              </a:rPr>
              <a:t>2</a:t>
            </a:r>
            <a:r>
              <a:rPr lang="en-US" sz="2400" dirty="0">
                <a:solidFill>
                  <a:srgbClr val="FF0000"/>
                </a:solidFill>
                <a:sym typeface="Symbol" pitchFamily="18" charset="2"/>
              </a:rPr>
              <a:t>SO</a:t>
            </a:r>
            <a:r>
              <a:rPr lang="en-US" sz="2400" baseline="-25000" dirty="0">
                <a:solidFill>
                  <a:srgbClr val="FF0000"/>
                </a:solidFill>
                <a:sym typeface="Symbol" pitchFamily="18" charset="2"/>
              </a:rPr>
              <a:t>4</a:t>
            </a:r>
          </a:p>
          <a:p>
            <a:pPr marL="609600" indent="-609600">
              <a:lnSpc>
                <a:spcPct val="90000"/>
              </a:lnSpc>
              <a:spcBef>
                <a:spcPct val="20000"/>
              </a:spcBef>
              <a:buFontTx/>
              <a:buAutoNum type="arabicPeriod" startAt="2"/>
            </a:pPr>
            <a:r>
              <a:rPr lang="en-US" sz="2400" b="1" dirty="0">
                <a:sym typeface="Symbol" pitchFamily="18" charset="2"/>
              </a:rPr>
              <a:t>Homogenous </a:t>
            </a:r>
            <a:r>
              <a:rPr lang="en-US" sz="2400" b="1" dirty="0" smtClean="0">
                <a:sym typeface="Symbol" pitchFamily="18" charset="2"/>
              </a:rPr>
              <a:t>mixtures</a:t>
            </a:r>
          </a:p>
          <a:p>
            <a:pPr>
              <a:lnSpc>
                <a:spcPct val="90000"/>
              </a:lnSpc>
              <a:spcBef>
                <a:spcPct val="20000"/>
              </a:spcBef>
            </a:pPr>
            <a:r>
              <a:rPr lang="en-US" sz="2400" b="1" dirty="0" smtClean="0">
                <a:solidFill>
                  <a:srgbClr val="FF0000"/>
                </a:solidFill>
                <a:sym typeface="Symbol" pitchFamily="18" charset="2"/>
              </a:rPr>
              <a:t>     </a:t>
            </a:r>
            <a:r>
              <a:rPr lang="en-US" sz="2400" dirty="0" smtClean="0">
                <a:solidFill>
                  <a:srgbClr val="FF0000"/>
                </a:solidFill>
                <a:sym typeface="Symbol" pitchFamily="18" charset="2"/>
              </a:rPr>
              <a:t>Aqueous </a:t>
            </a:r>
            <a:r>
              <a:rPr lang="en-US" sz="2400" dirty="0">
                <a:solidFill>
                  <a:srgbClr val="FF0000"/>
                </a:solidFill>
                <a:sym typeface="Symbol" pitchFamily="18" charset="2"/>
              </a:rPr>
              <a:t>(H</a:t>
            </a:r>
            <a:r>
              <a:rPr lang="en-US" sz="2400" baseline="-25000" dirty="0">
                <a:solidFill>
                  <a:srgbClr val="FF0000"/>
                </a:solidFill>
                <a:sym typeface="Symbol" pitchFamily="18" charset="2"/>
              </a:rPr>
              <a:t>2</a:t>
            </a:r>
            <a:r>
              <a:rPr lang="en-US" sz="2400" dirty="0">
                <a:solidFill>
                  <a:srgbClr val="FF0000"/>
                </a:solidFill>
                <a:sym typeface="Symbol" pitchFamily="18" charset="2"/>
              </a:rPr>
              <a:t>O) or acid (20% </a:t>
            </a:r>
            <a:r>
              <a:rPr lang="en-US" sz="2400" dirty="0" err="1">
                <a:solidFill>
                  <a:srgbClr val="FF0000"/>
                </a:solidFill>
                <a:sym typeface="Symbol" pitchFamily="18" charset="2"/>
              </a:rPr>
              <a:t>HCl</a:t>
            </a:r>
            <a:r>
              <a:rPr lang="en-US" sz="2400" dirty="0">
                <a:solidFill>
                  <a:srgbClr val="FF0000"/>
                </a:solidFill>
                <a:sym typeface="Symbol" pitchFamily="18" charset="2"/>
              </a:rPr>
              <a:t>) solutions, mixed powders (TiO</a:t>
            </a:r>
            <a:r>
              <a:rPr lang="en-US" sz="2400" baseline="-25000" dirty="0">
                <a:solidFill>
                  <a:srgbClr val="FF0000"/>
                </a:solidFill>
                <a:sym typeface="Symbol" pitchFamily="18" charset="2"/>
              </a:rPr>
              <a:t>2</a:t>
            </a:r>
            <a:r>
              <a:rPr lang="en-US" sz="2400" dirty="0">
                <a:solidFill>
                  <a:srgbClr val="FF0000"/>
                </a:solidFill>
                <a:sym typeface="Symbol" pitchFamily="18" charset="2"/>
              </a:rPr>
              <a:t>)</a:t>
            </a:r>
          </a:p>
          <a:p>
            <a:pPr>
              <a:lnSpc>
                <a:spcPct val="90000"/>
              </a:lnSpc>
              <a:spcBef>
                <a:spcPct val="20000"/>
              </a:spcBef>
            </a:pPr>
            <a:r>
              <a:rPr lang="en-US" sz="2400" b="1" dirty="0" smtClean="0">
                <a:sym typeface="Symbol" pitchFamily="18" charset="2"/>
              </a:rPr>
              <a:t>3.     Activation </a:t>
            </a:r>
            <a:r>
              <a:rPr lang="en-US" sz="2400" b="1" dirty="0">
                <a:sym typeface="Symbol" pitchFamily="18" charset="2"/>
              </a:rPr>
              <a:t>products</a:t>
            </a:r>
            <a:r>
              <a:rPr lang="en-US" sz="2400" dirty="0">
                <a:sym typeface="Symbol" pitchFamily="18" charset="2"/>
              </a:rPr>
              <a:t> with well-known </a:t>
            </a:r>
            <a:r>
              <a:rPr lang="en-US" sz="2400" dirty="0" err="1">
                <a:sym typeface="Symbol" pitchFamily="18" charset="2"/>
              </a:rPr>
              <a:t>P</a:t>
            </a:r>
            <a:r>
              <a:rPr lang="en-US" sz="2400" baseline="-25000" dirty="0" err="1">
                <a:latin typeface="Symbol" pitchFamily="18" charset="2"/>
                <a:sym typeface="Symbol" pitchFamily="18" charset="2"/>
              </a:rPr>
              <a:t>g</a:t>
            </a:r>
            <a:endParaRPr lang="en-US" sz="2400" baseline="-25000" dirty="0">
              <a:latin typeface="Symbol" pitchFamily="18" charset="2"/>
              <a:sym typeface="Symbol" pitchFamily="18" charset="2"/>
            </a:endParaRPr>
          </a:p>
          <a:p>
            <a:pPr marL="609600" indent="-609600" algn="ctr">
              <a:lnSpc>
                <a:spcPct val="90000"/>
              </a:lnSpc>
              <a:spcBef>
                <a:spcPct val="20000"/>
              </a:spcBef>
            </a:pPr>
            <a:r>
              <a:rPr lang="en-US" sz="2400" baseline="30000" dirty="0">
                <a:solidFill>
                  <a:srgbClr val="FF0000"/>
                </a:solidFill>
                <a:sym typeface="Symbol" pitchFamily="18" charset="2"/>
              </a:rPr>
              <a:t>19</a:t>
            </a:r>
            <a:r>
              <a:rPr lang="en-US" sz="2400" dirty="0">
                <a:solidFill>
                  <a:srgbClr val="FF0000"/>
                </a:solidFill>
                <a:sym typeface="Symbol" pitchFamily="18" charset="2"/>
              </a:rPr>
              <a:t>F, </a:t>
            </a:r>
            <a:r>
              <a:rPr lang="en-US" sz="2400" baseline="30000" dirty="0">
                <a:solidFill>
                  <a:srgbClr val="FF0000"/>
                </a:solidFill>
                <a:sym typeface="Symbol" pitchFamily="18" charset="2"/>
              </a:rPr>
              <a:t>28</a:t>
            </a:r>
            <a:r>
              <a:rPr lang="en-US" sz="2400" dirty="0">
                <a:solidFill>
                  <a:srgbClr val="FF0000"/>
                </a:solidFill>
                <a:sym typeface="Symbol" pitchFamily="18" charset="2"/>
              </a:rPr>
              <a:t>Al, </a:t>
            </a:r>
            <a:r>
              <a:rPr lang="en-US" sz="2400" baseline="30000" dirty="0">
                <a:solidFill>
                  <a:srgbClr val="FF0000"/>
                </a:solidFill>
                <a:sym typeface="Symbol" pitchFamily="18" charset="2"/>
              </a:rPr>
              <a:t>100</a:t>
            </a:r>
            <a:r>
              <a:rPr lang="en-US" sz="2400" dirty="0">
                <a:solidFill>
                  <a:srgbClr val="FF0000"/>
                </a:solidFill>
                <a:sym typeface="Symbol" pitchFamily="18" charset="2"/>
              </a:rPr>
              <a:t>Tc, </a:t>
            </a:r>
            <a:r>
              <a:rPr lang="en-US" sz="2400" baseline="30000" dirty="0" smtClean="0">
                <a:solidFill>
                  <a:srgbClr val="FF0000"/>
                </a:solidFill>
                <a:sym typeface="Symbol" pitchFamily="18" charset="2"/>
              </a:rPr>
              <a:t>235</a:t>
            </a:r>
            <a:r>
              <a:rPr lang="en-US" sz="2400" dirty="0" smtClean="0">
                <a:solidFill>
                  <a:srgbClr val="FF0000"/>
                </a:solidFill>
                <a:sym typeface="Symbol" pitchFamily="18" charset="2"/>
              </a:rPr>
              <a:t>U</a:t>
            </a:r>
          </a:p>
          <a:p>
            <a:pPr marL="609600" indent="-609600" algn="ctr">
              <a:lnSpc>
                <a:spcPct val="90000"/>
              </a:lnSpc>
              <a:spcBef>
                <a:spcPct val="20000"/>
              </a:spcBef>
            </a:pPr>
            <a:endParaRPr lang="en-US" sz="800" dirty="0">
              <a:sym typeface="Symbol" pitchFamily="18" charset="2"/>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67000" y="4038600"/>
            <a:ext cx="36004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630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Determination of </a:t>
            </a:r>
            <a:r>
              <a:rPr lang="en-US" b="1" dirty="0" smtClean="0">
                <a:solidFill>
                  <a:schemeClr val="tx2"/>
                </a:solidFill>
                <a:effectLst>
                  <a:outerShdw blurRad="38100" dist="38100" dir="2700000" algn="tl">
                    <a:srgbClr val="000000">
                      <a:alpha val="43137"/>
                    </a:srgbClr>
                  </a:outerShdw>
                </a:effectLst>
                <a:latin typeface="Symbol" pitchFamily="18" charset="2"/>
              </a:rPr>
              <a:t>s</a:t>
            </a:r>
            <a:r>
              <a:rPr lang="en-US" b="1" baseline="-25000" dirty="0" smtClean="0">
                <a:solidFill>
                  <a:schemeClr val="tx2"/>
                </a:solidFill>
                <a:effectLst>
                  <a:outerShdw blurRad="38100" dist="38100" dir="2700000" algn="tl">
                    <a:srgbClr val="000000">
                      <a:alpha val="43137"/>
                    </a:srgbClr>
                  </a:outerShdw>
                </a:effectLst>
                <a:latin typeface="Symbol" pitchFamily="18" charset="2"/>
              </a:rPr>
              <a:t>0</a:t>
            </a:r>
            <a:r>
              <a:rPr lang="en-US" b="1" dirty="0" smtClean="0">
                <a:solidFill>
                  <a:schemeClr val="tx2"/>
                </a:solidFill>
                <a:effectLst>
                  <a:outerShdw blurRad="38100" dist="38100" dir="2700000" algn="tl">
                    <a:srgbClr val="000000">
                      <a:alpha val="43137"/>
                    </a:srgbClr>
                  </a:outerShdw>
                </a:effectLst>
              </a:rPr>
              <a:t> – Light isotopes</a:t>
            </a:r>
            <a:endParaRPr lang="en-US" dirty="0"/>
          </a:p>
        </p:txBody>
      </p:sp>
      <p:grpSp>
        <p:nvGrpSpPr>
          <p:cNvPr id="3" name="Group 3"/>
          <p:cNvGrpSpPr>
            <a:grpSpLocks/>
          </p:cNvGrpSpPr>
          <p:nvPr/>
        </p:nvGrpSpPr>
        <p:grpSpPr bwMode="auto">
          <a:xfrm>
            <a:off x="76200" y="1405929"/>
            <a:ext cx="6096000" cy="5473700"/>
            <a:chOff x="912" y="768"/>
            <a:chExt cx="3840" cy="3448"/>
          </a:xfrm>
        </p:grpSpPr>
        <p:pic>
          <p:nvPicPr>
            <p:cNvPr id="4" name="Picture 4" descr="1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768"/>
              <a:ext cx="2012" cy="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072" y="1632"/>
              <a:ext cx="1680" cy="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latin typeface="Symbol" pitchFamily="18" charset="2"/>
                </a:rPr>
                <a:t>s</a:t>
              </a:r>
              <a:r>
                <a:rPr lang="en-US" b="1"/>
                <a:t>(in)    </a:t>
              </a:r>
              <a:r>
                <a:rPr lang="en-US" b="1">
                  <a:latin typeface="Symbol" pitchFamily="18" charset="2"/>
                </a:rPr>
                <a:t>s</a:t>
              </a:r>
              <a:r>
                <a:rPr lang="en-US" b="1"/>
                <a:t>(out)   </a:t>
              </a:r>
              <a:r>
                <a:rPr lang="en-US" b="1">
                  <a:latin typeface="Symbol" pitchFamily="18" charset="2"/>
                </a:rPr>
                <a:t>s</a:t>
              </a:r>
              <a:r>
                <a:rPr lang="en-US" b="1"/>
                <a:t>(in-out)</a:t>
              </a:r>
            </a:p>
            <a:p>
              <a:pPr eaLnBrk="1" hangingPunct="1">
                <a:spcBef>
                  <a:spcPct val="50000"/>
                </a:spcBef>
              </a:pPr>
              <a:r>
                <a:rPr lang="en-US"/>
                <a:t>0.0       3.86      3.86 mb</a:t>
              </a:r>
            </a:p>
            <a:p>
              <a:pPr eaLnBrk="1" hangingPunct="1">
                <a:spcBef>
                  <a:spcPct val="50000"/>
                </a:spcBef>
              </a:pPr>
              <a:endParaRPr lang="en-US" sz="1200"/>
            </a:p>
            <a:p>
              <a:pPr eaLnBrk="1" hangingPunct="1">
                <a:spcBef>
                  <a:spcPct val="50000"/>
                </a:spcBef>
              </a:pPr>
              <a:r>
                <a:rPr lang="en-US"/>
                <a:t>1.24     1.22      0.02</a:t>
              </a:r>
            </a:p>
            <a:p>
              <a:pPr eaLnBrk="1" hangingPunct="1">
                <a:spcBef>
                  <a:spcPct val="50000"/>
                </a:spcBef>
              </a:pPr>
              <a:endParaRPr lang="en-US" sz="800"/>
            </a:p>
            <a:p>
              <a:pPr eaLnBrk="1" hangingPunct="1">
                <a:spcBef>
                  <a:spcPct val="50000"/>
                </a:spcBef>
              </a:pPr>
              <a:r>
                <a:rPr lang="en-US"/>
                <a:t>0.016   0.016    0.00</a:t>
              </a:r>
            </a:p>
            <a:p>
              <a:pPr eaLnBrk="1" hangingPunct="1">
                <a:spcBef>
                  <a:spcPct val="50000"/>
                </a:spcBef>
              </a:pPr>
              <a:endParaRPr lang="en-US"/>
            </a:p>
            <a:p>
              <a:pPr eaLnBrk="1" hangingPunct="1">
                <a:spcBef>
                  <a:spcPct val="50000"/>
                </a:spcBef>
              </a:pPr>
              <a:endParaRPr lang="en-US"/>
            </a:p>
            <a:p>
              <a:pPr eaLnBrk="1" hangingPunct="1">
                <a:spcBef>
                  <a:spcPct val="50000"/>
                </a:spcBef>
              </a:pPr>
              <a:endParaRPr lang="en-US"/>
            </a:p>
            <a:p>
              <a:pPr eaLnBrk="1" hangingPunct="1">
                <a:spcBef>
                  <a:spcPct val="50000"/>
                </a:spcBef>
              </a:pPr>
              <a:r>
                <a:rPr lang="en-US"/>
                <a:t>3.85      0.0       3.85 mb</a:t>
              </a:r>
            </a:p>
          </p:txBody>
        </p:sp>
      </p:grpSp>
      <p:sp>
        <p:nvSpPr>
          <p:cNvPr id="6" name="TextBox 5"/>
          <p:cNvSpPr txBox="1"/>
          <p:nvPr/>
        </p:nvSpPr>
        <p:spPr>
          <a:xfrm>
            <a:off x="2971800" y="1447800"/>
            <a:ext cx="2667000" cy="307777"/>
          </a:xfrm>
          <a:prstGeom prst="rect">
            <a:avLst/>
          </a:prstGeom>
          <a:noFill/>
        </p:spPr>
        <p:txBody>
          <a:bodyPr wrap="square" lIns="0" tIns="0" rIns="0" bIns="0" rtlCol="0">
            <a:spAutoFit/>
          </a:bodyPr>
          <a:lstStyle/>
          <a:p>
            <a:r>
              <a:rPr lang="en-US" sz="2000" b="1" dirty="0" smtClean="0"/>
              <a:t>Complete level schemes:</a:t>
            </a:r>
            <a:endParaRPr lang="en-US" sz="2000" b="1" dirty="0"/>
          </a:p>
        </p:txBody>
      </p:sp>
      <mc:AlternateContent xmlns:mc="http://schemas.openxmlformats.org/markup-compatibility/2006" xmlns:a14="http://schemas.microsoft.com/office/drawing/2010/main">
        <mc:Choice Requires="a14">
          <p:sp>
            <p:nvSpPr>
              <p:cNvPr id="7" name="TextBox 6"/>
              <p:cNvSpPr txBox="1"/>
              <p:nvPr/>
            </p:nvSpPr>
            <p:spPr>
              <a:xfrm>
                <a:off x="5715000" y="1405929"/>
                <a:ext cx="2720873" cy="391517"/>
              </a:xfrm>
              <a:prstGeom prst="rect">
                <a:avLst/>
              </a:prstGeom>
              <a:noFill/>
            </p:spPr>
            <p:txBody>
              <a:bodyPr wrap="none" rtlCol="0">
                <a:spAutoFit/>
              </a:bodyPr>
              <a:lstStyle/>
              <a:p>
                <a14:m>
                  <m:oMath xmlns:m="http://schemas.openxmlformats.org/officeDocument/2006/math">
                    <m:sSub>
                      <m:sSubPr>
                        <m:ctrlPr>
                          <a:rPr lang="en-US" i="1" smtClean="0">
                            <a:latin typeface="Cambria Math"/>
                          </a:rPr>
                        </m:ctrlPr>
                      </m:sSubPr>
                      <m:e>
                        <m:r>
                          <a:rPr lang="en-US" i="1" smtClean="0">
                            <a:latin typeface="Cambria Math"/>
                            <a:ea typeface="Cambria Math"/>
                          </a:rPr>
                          <m:t>𝜎</m:t>
                        </m:r>
                      </m:e>
                      <m:sub>
                        <m:r>
                          <a:rPr lang="en-US" b="0" i="1" smtClean="0">
                            <a:latin typeface="Cambria Math"/>
                          </a:rPr>
                          <m:t>0</m:t>
                        </m:r>
                      </m:sub>
                    </m:sSub>
                  </m:oMath>
                </a14:m>
                <a:r>
                  <a:rPr lang="en-US" dirty="0" smtClean="0"/>
                  <a:t> =</a:t>
                </a:r>
                <a14:m>
                  <m:oMath xmlns:m="http://schemas.openxmlformats.org/officeDocument/2006/math">
                    <m:r>
                      <a:rPr lang="en-US" b="0" i="0" smtClean="0">
                        <a:latin typeface="Cambria Math"/>
                      </a:rPr>
                      <m:t> </m:t>
                    </m:r>
                    <m:nary>
                      <m:naryPr>
                        <m:chr m:val="∑"/>
                        <m:subHide m:val="on"/>
                        <m:supHide m:val="on"/>
                        <m:ctrlPr>
                          <a:rPr lang="en-US" i="1" smtClean="0">
                            <a:latin typeface="Cambria Math"/>
                          </a:rPr>
                        </m:ctrlPr>
                      </m:naryPr>
                      <m:sub/>
                      <m:sup/>
                      <m:e>
                        <m:sSub>
                          <m:sSubPr>
                            <m:ctrlPr>
                              <a:rPr lang="en-US" i="1" smtClean="0">
                                <a:latin typeface="Cambria Math"/>
                              </a:rPr>
                            </m:ctrlPr>
                          </m:sSubPr>
                          <m:e>
                            <m:r>
                              <a:rPr lang="en-US" i="1" smtClean="0">
                                <a:latin typeface="Cambria Math"/>
                                <a:ea typeface="Cambria Math"/>
                              </a:rPr>
                              <m:t>𝜎</m:t>
                            </m:r>
                          </m:e>
                          <m:sub>
                            <m:r>
                              <a:rPr lang="en-US" i="1" smtClean="0">
                                <a:latin typeface="Cambria Math"/>
                                <a:ea typeface="Cambria Math"/>
                              </a:rPr>
                              <m:t>𝛾</m:t>
                            </m:r>
                          </m:sub>
                        </m:sSub>
                        <m:d>
                          <m:dPr>
                            <m:ctrlPr>
                              <a:rPr lang="en-US" b="0" i="1" smtClean="0">
                                <a:latin typeface="Cambria Math"/>
                              </a:rPr>
                            </m:ctrlPr>
                          </m:dPr>
                          <m:e>
                            <m:r>
                              <a:rPr lang="en-US" b="0" i="1" smtClean="0">
                                <a:latin typeface="Cambria Math"/>
                              </a:rPr>
                              <m:t>𝐺𝑆</m:t>
                            </m:r>
                          </m:e>
                        </m:d>
                        <m:r>
                          <a:rPr lang="en-US" b="0" i="1" smtClean="0">
                            <a:latin typeface="Cambria Math"/>
                          </a:rPr>
                          <m:t>=</m:t>
                        </m:r>
                        <m:nary>
                          <m:naryPr>
                            <m:chr m:val="∑"/>
                            <m:subHide m:val="on"/>
                            <m:supHide m:val="on"/>
                            <m:ctrlPr>
                              <a:rPr lang="en-US" b="0" i="1" smtClean="0">
                                <a:latin typeface="Cambria Math"/>
                              </a:rPr>
                            </m:ctrlPr>
                          </m:naryPr>
                          <m:sub/>
                          <m:sup/>
                          <m:e>
                            <m:sSub>
                              <m:sSubPr>
                                <m:ctrlPr>
                                  <a:rPr lang="en-US" b="0" i="1" smtClean="0">
                                    <a:latin typeface="Cambria Math"/>
                                  </a:rPr>
                                </m:ctrlPr>
                              </m:sSubPr>
                              <m:e>
                                <m:r>
                                  <a:rPr lang="en-US" b="0" i="1" smtClean="0">
                                    <a:latin typeface="Cambria Math"/>
                                    <a:ea typeface="Cambria Math"/>
                                  </a:rPr>
                                  <m:t>𝜎</m:t>
                                </m:r>
                              </m:e>
                              <m:sub>
                                <m:r>
                                  <a:rPr lang="en-US" b="0" i="1" smtClean="0">
                                    <a:latin typeface="Cambria Math"/>
                                    <a:ea typeface="Cambria Math"/>
                                  </a:rPr>
                                  <m:t>𝛾</m:t>
                                </m:r>
                              </m:sub>
                            </m:sSub>
                            <m:r>
                              <a:rPr lang="en-US" b="0" i="1" smtClean="0">
                                <a:latin typeface="Cambria Math"/>
                              </a:rPr>
                              <m:t>(</m:t>
                            </m:r>
                            <m:r>
                              <a:rPr lang="en-US" b="0" i="1" smtClean="0">
                                <a:latin typeface="Cambria Math"/>
                              </a:rPr>
                              <m:t>𝐶𝑆</m:t>
                            </m:r>
                            <m:r>
                              <a:rPr lang="en-US" b="0" i="1" smtClean="0">
                                <a:latin typeface="Cambria Math"/>
                              </a:rPr>
                              <m:t>)</m:t>
                            </m:r>
                          </m:e>
                        </m:nary>
                      </m:e>
                    </m:nary>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715000" y="1405929"/>
                <a:ext cx="2720873" cy="391517"/>
              </a:xfrm>
              <a:prstGeom prst="rect">
                <a:avLst/>
              </a:prstGeom>
              <a:blipFill rotWithShape="1">
                <a:blip r:embed="rId3"/>
                <a:stretch>
                  <a:fillRect t="-112500" r="-1570" b="-171875"/>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2142232186"/>
              </p:ext>
            </p:extLst>
          </p:nvPr>
        </p:nvGraphicFramePr>
        <p:xfrm>
          <a:off x="6096000" y="2286000"/>
          <a:ext cx="2944812" cy="2876754"/>
        </p:xfrm>
        <a:graphic>
          <a:graphicData uri="http://schemas.openxmlformats.org/drawingml/2006/table">
            <a:tbl>
              <a:tblPr/>
              <a:tblGrid>
                <a:gridCol w="1725612"/>
                <a:gridCol w="1219200"/>
              </a:tblGrid>
              <a:tr h="2285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cs typeface="Arial" pitchFamily="34" charset="0"/>
                        </a:rPr>
                        <a:t>Author (Year)</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Symbol" pitchFamily="18" charset="2"/>
                          <a:cs typeface="Arial" pitchFamily="34" charset="0"/>
                        </a:rPr>
                        <a:t>s</a:t>
                      </a:r>
                      <a:r>
                        <a:rPr kumimoji="0" lang="en-US" sz="1600" b="1" i="0" u="none" strike="noStrike" cap="none" normalizeH="0" baseline="-30000" dirty="0" smtClean="0">
                          <a:ln>
                            <a:noFill/>
                          </a:ln>
                          <a:solidFill>
                            <a:schemeClr val="tx1"/>
                          </a:solidFill>
                          <a:effectLst/>
                          <a:latin typeface="Symbol" pitchFamily="18" charset="2"/>
                          <a:cs typeface="Arial" pitchFamily="34" charset="0"/>
                        </a:rPr>
                        <a:t>0</a:t>
                      </a:r>
                      <a:r>
                        <a:rPr kumimoji="0" lang="en-US" sz="1600" b="1" i="0" u="none" strike="noStrike" cap="none" normalizeH="0" baseline="0" dirty="0" smtClean="0">
                          <a:ln>
                            <a:noFill/>
                          </a:ln>
                          <a:solidFill>
                            <a:schemeClr val="tx1"/>
                          </a:solidFill>
                          <a:effectLst/>
                          <a:latin typeface="Symbol" pitchFamily="18" charset="2"/>
                          <a:cs typeface="Arial" pitchFamily="34" charset="0"/>
                        </a:rPr>
                        <a:t>±Ds</a:t>
                      </a:r>
                      <a:r>
                        <a:rPr kumimoji="0" lang="en-US" sz="1600" b="1" i="0" u="none" strike="noStrike" cap="none" normalizeH="0" baseline="0" dirty="0" smtClean="0">
                          <a:ln>
                            <a:noFill/>
                          </a:ln>
                          <a:solidFill>
                            <a:schemeClr val="tx1"/>
                          </a:solidFill>
                          <a:effectLst/>
                          <a:latin typeface="+mn-lt"/>
                          <a:cs typeface="Arial" pitchFamily="34" charset="0"/>
                        </a:rPr>
                        <a:t> (</a:t>
                      </a:r>
                      <a:r>
                        <a:rPr kumimoji="0" lang="en-US" sz="1600" b="1" i="0" u="none" strike="noStrike" cap="none" normalizeH="0" baseline="0" dirty="0" err="1" smtClean="0">
                          <a:ln>
                            <a:noFill/>
                          </a:ln>
                          <a:solidFill>
                            <a:schemeClr val="tx1"/>
                          </a:solidFill>
                          <a:effectLst/>
                          <a:latin typeface="+mn-lt"/>
                          <a:cs typeface="Arial" pitchFamily="34" charset="0"/>
                        </a:rPr>
                        <a:t>mb</a:t>
                      </a:r>
                      <a:r>
                        <a:rPr kumimoji="0" lang="en-US" sz="1600" b="1" i="0" u="none" strike="noStrike" cap="none" normalizeH="0" baseline="0" dirty="0" smtClean="0">
                          <a:ln>
                            <a:noFill/>
                          </a:ln>
                          <a:solidFill>
                            <a:schemeClr val="tx1"/>
                          </a:solidFill>
                          <a:effectLst/>
                          <a:latin typeface="+mn-lt"/>
                          <a:cs typeface="Arial" pitchFamily="34" charset="0"/>
                        </a:rPr>
                        <a:t>)</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7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Prestwich (1981)</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3.50±0.16</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438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FF0000"/>
                          </a:solidFill>
                          <a:effectLst/>
                          <a:latin typeface="+mn-lt"/>
                          <a:cs typeface="Arial" pitchFamily="34" charset="0"/>
                        </a:rPr>
                        <a:t>Jurney</a:t>
                      </a:r>
                      <a:r>
                        <a:rPr kumimoji="0" lang="en-US" sz="1600" b="0" i="0" u="none" strike="noStrike" cap="none" normalizeH="0" baseline="0" dirty="0" smtClean="0">
                          <a:ln>
                            <a:noFill/>
                          </a:ln>
                          <a:solidFill>
                            <a:srgbClr val="FF0000"/>
                          </a:solidFill>
                          <a:effectLst/>
                          <a:latin typeface="+mn-lt"/>
                          <a:cs typeface="Arial" pitchFamily="34" charset="0"/>
                        </a:rPr>
                        <a:t> (1982)</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mn-lt"/>
                          <a:cs typeface="Arial" pitchFamily="34" charset="0"/>
                        </a:rPr>
                        <a:t>3.53±0.07</a:t>
                      </a:r>
                      <a:endParaRPr kumimoji="0" lang="en-US" sz="1600" b="0" i="0" u="none" strike="noStrike" cap="none" normalizeH="0" baseline="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8889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Nichols (1960)</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3.57±0.03</a:t>
                      </a:r>
                      <a:endParaRPr kumimoji="0" lang="en-US" sz="1600" b="0" i="0" u="none" strike="noStrike" cap="none" normalizeH="0" baseline="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38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Sagot</a:t>
                      </a:r>
                      <a:r>
                        <a:rPr kumimoji="0" lang="en-US" sz="1600" b="0" i="0" u="none" strike="noStrike" cap="none" normalizeH="0" baseline="0" dirty="0" smtClean="0">
                          <a:ln>
                            <a:noFill/>
                          </a:ln>
                          <a:solidFill>
                            <a:schemeClr val="tx1"/>
                          </a:solidFill>
                          <a:effectLst/>
                          <a:latin typeface="+mn-lt"/>
                          <a:cs typeface="Arial" pitchFamily="34" charset="0"/>
                        </a:rPr>
                        <a:t> (1963)</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3.72±0.15</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571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Jurney</a:t>
                      </a:r>
                      <a:r>
                        <a:rPr kumimoji="0" lang="en-US" sz="1600" b="0" i="0" u="none" strike="noStrike" cap="none" normalizeH="0" baseline="0" dirty="0" smtClean="0">
                          <a:ln>
                            <a:noFill/>
                          </a:ln>
                          <a:solidFill>
                            <a:schemeClr val="tx1"/>
                          </a:solidFill>
                          <a:effectLst/>
                          <a:latin typeface="+mn-lt"/>
                          <a:cs typeface="Arial" pitchFamily="34" charset="0"/>
                        </a:rPr>
                        <a:t> (1963)</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3.8±0.4</a:t>
                      </a:r>
                      <a:endParaRPr kumimoji="0" lang="en-US" sz="1600" b="0" i="0" u="none" strike="noStrike" cap="none" normalizeH="0" baseline="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38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Starr (1962)</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3.83±0.06</a:t>
                      </a:r>
                      <a:endParaRPr kumimoji="0" lang="en-US" sz="1600" b="0" i="0" u="none" strike="noStrike" cap="none" normalizeH="0" baseline="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38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mn-lt"/>
                          <a:cs typeface="Arial" pitchFamily="34" charset="0"/>
                        </a:rPr>
                        <a:t>Hennig</a:t>
                      </a:r>
                      <a:r>
                        <a:rPr kumimoji="0" lang="en-US" sz="1600" b="0" i="0" u="none" strike="noStrike" cap="none" normalizeH="0" baseline="0" dirty="0" smtClean="0">
                          <a:ln>
                            <a:noFill/>
                          </a:ln>
                          <a:solidFill>
                            <a:schemeClr val="tx1"/>
                          </a:solidFill>
                          <a:effectLst/>
                          <a:latin typeface="+mn-lt"/>
                          <a:cs typeface="Arial" pitchFamily="34" charset="0"/>
                        </a:rPr>
                        <a:t> (1967)</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cs typeface="Arial" pitchFamily="34" charset="0"/>
                        </a:rPr>
                        <a:t>3.85±0.15</a:t>
                      </a:r>
                      <a:endParaRPr kumimoji="0" lang="en-US" sz="1600" b="0" i="0" u="none" strike="noStrike" cap="none" normalizeH="0" baseline="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38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Matsue (2004)</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cs typeface="Arial" pitchFamily="34" charset="0"/>
                        </a:rPr>
                        <a:t>3.81±0.11</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438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mn-lt"/>
                          <a:cs typeface="Arial" pitchFamily="34" charset="0"/>
                        </a:rPr>
                        <a:t>EGAF (2007)</a:t>
                      </a:r>
                      <a:endParaRPr kumimoji="0" lang="en-US" sz="1600" b="0" i="0" u="none" strike="noStrike" cap="none" normalizeH="0" baseline="0" dirty="0" smtClean="0">
                        <a:ln>
                          <a:noFill/>
                        </a:ln>
                        <a:solidFill>
                          <a:srgbClr val="FF0000"/>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mn-lt"/>
                          <a:cs typeface="Arial" pitchFamily="34" charset="0"/>
                        </a:rPr>
                        <a:t>3.86±0.06</a:t>
                      </a:r>
                      <a:endParaRPr kumimoji="0" lang="en-US" sz="1600" b="0" i="0" u="none" strike="noStrike" cap="none" normalizeH="0" baseline="0" dirty="0" smtClean="0">
                        <a:ln>
                          <a:noFill/>
                        </a:ln>
                        <a:solidFill>
                          <a:srgbClr val="FF0000"/>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1905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FF0000"/>
                          </a:solidFill>
                          <a:effectLst/>
                          <a:latin typeface="+mn-lt"/>
                          <a:cs typeface="Arial" pitchFamily="34" charset="0"/>
                        </a:rPr>
                        <a:t>Mughabghab</a:t>
                      </a:r>
                      <a:r>
                        <a:rPr kumimoji="0" lang="en-US" sz="1600" b="0" i="0" u="none" strike="noStrike" cap="none" normalizeH="0" baseline="0" dirty="0" smtClean="0">
                          <a:ln>
                            <a:noFill/>
                          </a:ln>
                          <a:solidFill>
                            <a:srgbClr val="FF0000"/>
                          </a:solidFill>
                          <a:effectLst/>
                          <a:latin typeface="+mn-lt"/>
                          <a:cs typeface="Arial" pitchFamily="34" charset="0"/>
                        </a:rPr>
                        <a:t> Atlas  </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mn-lt"/>
                          <a:cs typeface="Arial" pitchFamily="34" charset="0"/>
                        </a:rPr>
                        <a:t>3.53±0.07</a:t>
                      </a:r>
                      <a:endParaRPr kumimoji="0" lang="en-US" sz="1600" b="0" i="0" u="none" strike="noStrike" cap="none" normalizeH="0" baseline="0" dirty="0" smtClean="0">
                        <a:ln>
                          <a:noFill/>
                        </a:ln>
                        <a:solidFill>
                          <a:schemeClr val="tx1"/>
                        </a:solidFill>
                        <a:effectLst/>
                        <a:latin typeface="+mn-lt"/>
                      </a:endParaRPr>
                    </a:p>
                  </a:txBody>
                  <a:tcPr marL="0" marR="18288"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6096000" y="5410200"/>
            <a:ext cx="2971800" cy="1015663"/>
          </a:xfrm>
          <a:prstGeom prst="rect">
            <a:avLst/>
          </a:prstGeom>
          <a:noFill/>
        </p:spPr>
        <p:txBody>
          <a:bodyPr wrap="square" rtlCol="0">
            <a:spAutoFit/>
          </a:bodyPr>
          <a:lstStyle/>
          <a:p>
            <a:r>
              <a:rPr lang="en-US" sz="2000" dirty="0" smtClean="0">
                <a:solidFill>
                  <a:srgbClr val="FF0000"/>
                </a:solidFill>
              </a:rPr>
              <a:t>The EGAF value has been benchmarked at GEEL and entered into ENDF.</a:t>
            </a:r>
            <a:endParaRPr lang="en-US" sz="2000" dirty="0">
              <a:solidFill>
                <a:srgbClr val="FF0000"/>
              </a:solidFill>
            </a:endParaRPr>
          </a:p>
        </p:txBody>
      </p:sp>
    </p:spTree>
    <p:extLst>
      <p:ext uri="{BB962C8B-B14F-4D97-AF65-F5344CB8AC3E}">
        <p14:creationId xmlns:p14="http://schemas.microsoft.com/office/powerpoint/2010/main" val="391864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normAutofit/>
          </a:bodyPr>
          <a:lstStyle/>
          <a:p>
            <a:r>
              <a:rPr lang="en-US" b="1" dirty="0" smtClean="0">
                <a:solidFill>
                  <a:schemeClr val="tx2"/>
                </a:solidFill>
                <a:effectLst>
                  <a:outerShdw blurRad="38100" dist="38100" dir="2700000" algn="tl">
                    <a:srgbClr val="000000">
                      <a:alpha val="43137"/>
                    </a:srgbClr>
                  </a:outerShdw>
                </a:effectLst>
              </a:rPr>
              <a:t>Status of EGAF </a:t>
            </a:r>
            <a:r>
              <a:rPr lang="en-US" b="1" dirty="0" smtClean="0">
                <a:solidFill>
                  <a:schemeClr val="tx2"/>
                </a:solidFill>
                <a:effectLst>
                  <a:outerShdw blurRad="38100" dist="38100" dir="2700000" algn="tl">
                    <a:srgbClr val="000000">
                      <a:alpha val="43137"/>
                    </a:srgbClr>
                  </a:outerShdw>
                </a:effectLst>
                <a:latin typeface="Symbol" pitchFamily="18" charset="2"/>
              </a:rPr>
              <a:t>s</a:t>
            </a:r>
            <a:r>
              <a:rPr lang="en-US" b="1" baseline="-25000" dirty="0" smtClean="0">
                <a:solidFill>
                  <a:schemeClr val="tx2"/>
                </a:solidFill>
                <a:effectLst>
                  <a:outerShdw blurRad="38100" dist="38100" dir="2700000" algn="tl">
                    <a:srgbClr val="000000">
                      <a:alpha val="43137"/>
                    </a:srgbClr>
                  </a:outerShdw>
                </a:effectLst>
                <a:latin typeface="Symbol" pitchFamily="18" charset="2"/>
              </a:rPr>
              <a:t>0</a:t>
            </a:r>
            <a:r>
              <a:rPr lang="en-US" b="1" dirty="0" smtClean="0">
                <a:solidFill>
                  <a:schemeClr val="tx2"/>
                </a:solidFill>
                <a:effectLst>
                  <a:outerShdw blurRad="38100" dist="38100" dir="2700000" algn="tl">
                    <a:srgbClr val="000000">
                      <a:alpha val="43137"/>
                    </a:srgbClr>
                  </a:outerShdw>
                </a:effectLst>
              </a:rPr>
              <a:t> – Light isotopes</a:t>
            </a:r>
            <a:endParaRPr lang="en-US" b="1" dirty="0">
              <a:solidFill>
                <a:schemeClr val="tx2"/>
              </a:solidFill>
              <a:effectLst>
                <a:outerShdw blurRad="38100" dist="38100" dir="2700000" algn="tl">
                  <a:srgbClr val="000000">
                    <a:alpha val="43137"/>
                  </a:srgbClr>
                </a:outerShdw>
              </a:effectLst>
            </a:endParaRPr>
          </a:p>
        </p:txBody>
      </p:sp>
      <p:graphicFrame>
        <p:nvGraphicFramePr>
          <p:cNvPr id="3" name="Group 432"/>
          <p:cNvGraphicFramePr>
            <a:graphicFrameLocks noGrp="1"/>
          </p:cNvGraphicFramePr>
          <p:nvPr>
            <p:extLst>
              <p:ext uri="{D42A27DB-BD31-4B8C-83A1-F6EECF244321}">
                <p14:modId xmlns:p14="http://schemas.microsoft.com/office/powerpoint/2010/main" val="4167489123"/>
              </p:ext>
            </p:extLst>
          </p:nvPr>
        </p:nvGraphicFramePr>
        <p:xfrm>
          <a:off x="914400" y="1295400"/>
          <a:ext cx="7315200" cy="4663440"/>
        </p:xfrm>
        <a:graphic>
          <a:graphicData uri="http://schemas.openxmlformats.org/drawingml/2006/table">
            <a:tbl>
              <a:tblPr/>
              <a:tblGrid>
                <a:gridCol w="890649"/>
                <a:gridCol w="1319151"/>
                <a:gridCol w="1295399"/>
                <a:gridCol w="762001"/>
                <a:gridCol w="1600200"/>
                <a:gridCol w="1447800"/>
              </a:tblGrid>
              <a:tr h="1584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Target</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Symbol" pitchFamily="18" charset="2"/>
                        </a:rPr>
                        <a:t>s</a:t>
                      </a:r>
                      <a:r>
                        <a:rPr kumimoji="0" lang="en-US" sz="1800" b="1" i="0" u="none" strike="noStrike" cap="none" normalizeH="0" baseline="-25000" smtClean="0">
                          <a:ln>
                            <a:noFill/>
                          </a:ln>
                          <a:solidFill>
                            <a:schemeClr val="tx1"/>
                          </a:solidFill>
                          <a:effectLst/>
                          <a:latin typeface="Symbol" pitchFamily="18" charset="2"/>
                        </a:rPr>
                        <a:t>0</a:t>
                      </a:r>
                      <a:r>
                        <a:rPr kumimoji="0" lang="en-US" sz="1800" b="1" i="0" u="none" strike="noStrike" cap="none" normalizeH="0" baseline="0" smtClean="0">
                          <a:ln>
                            <a:noFill/>
                          </a:ln>
                          <a:solidFill>
                            <a:schemeClr val="tx1"/>
                          </a:solidFill>
                          <a:effectLst/>
                          <a:latin typeface="Arial" pitchFamily="34" charset="0"/>
                        </a:rPr>
                        <a:t>(EGAF)</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ymbol" pitchFamily="18" charset="2"/>
                        </a:rPr>
                        <a:t>s</a:t>
                      </a:r>
                      <a:r>
                        <a:rPr kumimoji="0" lang="en-US" sz="1800" b="1" i="0" u="none" strike="noStrike" cap="none" normalizeH="0" baseline="-25000" dirty="0" smtClean="0">
                          <a:ln>
                            <a:noFill/>
                          </a:ln>
                          <a:solidFill>
                            <a:schemeClr val="tx1"/>
                          </a:solidFill>
                          <a:effectLst/>
                          <a:latin typeface="Symbol" pitchFamily="18" charset="2"/>
                        </a:rPr>
                        <a:t>0</a:t>
                      </a:r>
                      <a:r>
                        <a:rPr kumimoji="0" lang="en-US" sz="1800" b="1" i="0" u="none" strike="noStrike" cap="none" normalizeH="0" baseline="0" dirty="0" smtClean="0">
                          <a:ln>
                            <a:noFill/>
                          </a:ln>
                          <a:solidFill>
                            <a:schemeClr val="tx1"/>
                          </a:solidFill>
                          <a:effectLst/>
                          <a:latin typeface="Arial" pitchFamily="34" charset="0"/>
                        </a:rPr>
                        <a:t>(Atlas*)</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Target</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Symbol" pitchFamily="18" charset="2"/>
                        </a:rPr>
                        <a:t>s</a:t>
                      </a:r>
                      <a:r>
                        <a:rPr kumimoji="0" lang="en-US" sz="1800" b="1" i="0" u="none" strike="noStrike" cap="none" normalizeH="0" baseline="-25000" smtClean="0">
                          <a:ln>
                            <a:noFill/>
                          </a:ln>
                          <a:solidFill>
                            <a:schemeClr val="tx1"/>
                          </a:solidFill>
                          <a:effectLst/>
                          <a:latin typeface="Symbol" pitchFamily="18" charset="2"/>
                        </a:rPr>
                        <a:t>0</a:t>
                      </a:r>
                      <a:r>
                        <a:rPr kumimoji="0" lang="en-US" sz="1800" b="1" i="0" u="none" strike="noStrike" cap="none" normalizeH="0" baseline="0" smtClean="0">
                          <a:ln>
                            <a:noFill/>
                          </a:ln>
                          <a:solidFill>
                            <a:schemeClr val="tx1"/>
                          </a:solidFill>
                          <a:effectLst/>
                          <a:latin typeface="Arial" pitchFamily="34" charset="0"/>
                        </a:rPr>
                        <a:t>(EGAF)</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Symbol" pitchFamily="18" charset="2"/>
                        </a:rPr>
                        <a:t>s</a:t>
                      </a:r>
                      <a:r>
                        <a:rPr kumimoji="0" lang="en-US" sz="1800" b="1" i="0" u="none" strike="noStrike" cap="none" normalizeH="0" baseline="-25000" smtClean="0">
                          <a:ln>
                            <a:noFill/>
                          </a:ln>
                          <a:solidFill>
                            <a:schemeClr val="tx1"/>
                          </a:solidFill>
                          <a:effectLst/>
                          <a:latin typeface="Symbol" pitchFamily="18" charset="2"/>
                        </a:rPr>
                        <a:t>0</a:t>
                      </a:r>
                      <a:r>
                        <a:rPr kumimoji="0" lang="en-US" sz="1800" b="1" i="0" u="none" strike="noStrike" cap="none" normalizeH="0" baseline="0" smtClean="0">
                          <a:ln>
                            <a:noFill/>
                          </a:ln>
                          <a:solidFill>
                            <a:schemeClr val="tx1"/>
                          </a:solidFill>
                          <a:effectLst/>
                          <a:latin typeface="Arial" pitchFamily="34" charset="0"/>
                        </a:rPr>
                        <a:t>(Atlas*)</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834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6</a:t>
                      </a:r>
                      <a:r>
                        <a:rPr kumimoji="0" lang="en-US" sz="1800" b="1" i="0" u="none" strike="noStrike" cap="none" normalizeH="0" baseline="0" smtClean="0">
                          <a:ln>
                            <a:noFill/>
                          </a:ln>
                          <a:solidFill>
                            <a:schemeClr val="tx1"/>
                          </a:solidFill>
                          <a:effectLst/>
                          <a:latin typeface="Arial" pitchFamily="34" charset="0"/>
                        </a:rPr>
                        <a:t>Li</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52.6(22)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44.8(3)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Arial" pitchFamily="34" charset="0"/>
                        </a:rPr>
                        <a:t>26</a:t>
                      </a:r>
                      <a:r>
                        <a:rPr kumimoji="0" lang="en-US" sz="1800" b="1" i="0" u="none" strike="noStrike" cap="none" normalizeH="0" baseline="0" dirty="0" smtClean="0">
                          <a:ln>
                            <a:noFill/>
                          </a:ln>
                          <a:solidFill>
                            <a:schemeClr val="tx1"/>
                          </a:solidFill>
                          <a:effectLst/>
                          <a:latin typeface="Arial" pitchFamily="34" charset="0"/>
                        </a:rPr>
                        <a:t>Mg</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38.8(14)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38.4(6)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Arial" pitchFamily="34" charset="0"/>
                        </a:rPr>
                        <a:t>7</a:t>
                      </a:r>
                      <a:r>
                        <a:rPr kumimoji="0" lang="en-US" sz="1800" b="1" i="0" u="none" strike="noStrike" cap="none" normalizeH="0" baseline="0" dirty="0" smtClean="0">
                          <a:ln>
                            <a:noFill/>
                          </a:ln>
                          <a:solidFill>
                            <a:schemeClr val="tx1"/>
                          </a:solidFill>
                          <a:effectLst/>
                          <a:latin typeface="Arial" pitchFamily="34" charset="0"/>
                        </a:rPr>
                        <a:t>Li</a:t>
                      </a:r>
                      <a:endParaRPr kumimoji="0" lang="en-US" sz="1800" b="1" i="0" u="none" strike="noStrike" cap="none" normalizeH="0" baseline="30000" dirty="0" smtClean="0">
                        <a:ln>
                          <a:noFill/>
                        </a:ln>
                        <a:solidFill>
                          <a:schemeClr val="tx1"/>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46.3(13) </a:t>
                      </a:r>
                      <a:r>
                        <a:rPr kumimoji="0" lang="en-US" sz="1800" b="0" i="0" u="none" strike="noStrike" cap="none" normalizeH="0" baseline="0" dirty="0" err="1" smtClean="0">
                          <a:ln>
                            <a:noFill/>
                          </a:ln>
                          <a:solidFill>
                            <a:schemeClr val="tx1"/>
                          </a:solidFill>
                          <a:effectLst/>
                          <a:latin typeface="Arial" pitchFamily="34" charset="0"/>
                        </a:rPr>
                        <a:t>mb</a:t>
                      </a:r>
                      <a:endParaRPr kumimoji="0" lang="en-US" sz="1800" b="0" i="0" u="none" strike="noStrike" cap="none" normalizeH="0" baseline="0" dirty="0" smtClean="0">
                        <a:ln>
                          <a:noFill/>
                        </a:ln>
                        <a:solidFill>
                          <a:schemeClr val="tx1"/>
                        </a:solidFill>
                        <a:effectLst/>
                        <a:latin typeface="Arial" pitchFamily="34" charset="0"/>
                      </a:endParaRP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45.2(14) </a:t>
                      </a:r>
                      <a:r>
                        <a:rPr kumimoji="0" lang="en-US" sz="1800" b="0" i="0" u="none" strike="noStrike" cap="none" normalizeH="0" baseline="0" dirty="0" err="1" smtClean="0">
                          <a:ln>
                            <a:noFill/>
                          </a:ln>
                          <a:solidFill>
                            <a:schemeClr val="tx1"/>
                          </a:solidFill>
                          <a:effectLst/>
                          <a:latin typeface="Arial" pitchFamily="34" charset="0"/>
                        </a:rPr>
                        <a:t>mb</a:t>
                      </a:r>
                      <a:endParaRPr kumimoji="0" lang="en-US" sz="1800" b="0" i="0" u="none" strike="noStrike" cap="none" normalizeH="0" baseline="0" dirty="0" smtClean="0">
                        <a:ln>
                          <a:noFill/>
                        </a:ln>
                        <a:solidFill>
                          <a:schemeClr val="tx1"/>
                        </a:solidFill>
                        <a:effectLst/>
                        <a:latin typeface="Arial" pitchFamily="34" charset="0"/>
                      </a:endParaRPr>
                    </a:p>
                  </a:txBody>
                  <a:tcPr marL="0" marR="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Arial" pitchFamily="34" charset="0"/>
                        </a:rPr>
                        <a:t>27</a:t>
                      </a:r>
                      <a:r>
                        <a:rPr kumimoji="0" lang="en-US" sz="1800" b="1" i="0" u="none" strike="noStrike" cap="none" normalizeH="0" baseline="0" dirty="0" smtClean="0">
                          <a:ln>
                            <a:noFill/>
                          </a:ln>
                          <a:solidFill>
                            <a:schemeClr val="tx1"/>
                          </a:solidFill>
                          <a:effectLst/>
                          <a:latin typeface="Arial" pitchFamily="34" charset="0"/>
                        </a:rPr>
                        <a:t>Al</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232.2(17) </a:t>
                      </a:r>
                      <a:r>
                        <a:rPr kumimoji="0" lang="en-US" sz="1800" b="0" i="0" u="none" strike="noStrike" cap="none" normalizeH="0" baseline="0" dirty="0" err="1" smtClean="0">
                          <a:ln>
                            <a:noFill/>
                          </a:ln>
                          <a:solidFill>
                            <a:schemeClr val="tx1"/>
                          </a:solidFill>
                          <a:effectLst/>
                          <a:latin typeface="Arial" pitchFamily="34" charset="0"/>
                        </a:rPr>
                        <a:t>mb</a:t>
                      </a:r>
                      <a:endParaRPr kumimoji="0" lang="en-US" sz="1800" b="0" i="0" u="none" strike="noStrike" cap="none" normalizeH="0" baseline="30000" dirty="0" smtClean="0">
                        <a:ln>
                          <a:noFill/>
                        </a:ln>
                        <a:solidFill>
                          <a:schemeClr val="tx1"/>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231(3) </a:t>
                      </a:r>
                      <a:r>
                        <a:rPr kumimoji="0" lang="en-US" sz="1800" b="0" i="0" u="none" strike="noStrike" cap="none" normalizeH="0" baseline="0" dirty="0" err="1" smtClean="0">
                          <a:ln>
                            <a:noFill/>
                          </a:ln>
                          <a:solidFill>
                            <a:schemeClr val="tx1"/>
                          </a:solidFill>
                          <a:effectLst/>
                          <a:latin typeface="Arial" pitchFamily="34" charset="0"/>
                        </a:rPr>
                        <a:t>mb</a:t>
                      </a:r>
                      <a:endParaRPr kumimoji="0" lang="en-US" sz="1800" b="0" i="0" u="none" strike="noStrike" cap="none" normalizeH="0" baseline="30000" dirty="0" smtClean="0">
                        <a:ln>
                          <a:noFill/>
                        </a:ln>
                        <a:solidFill>
                          <a:schemeClr val="tx1"/>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42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Arial" pitchFamily="34" charset="0"/>
                        </a:rPr>
                        <a:t>9</a:t>
                      </a:r>
                      <a:r>
                        <a:rPr kumimoji="0" lang="en-US" sz="1800" b="1" i="0" u="none" strike="noStrike" cap="none" normalizeH="0" baseline="0" dirty="0" smtClean="0">
                          <a:ln>
                            <a:noFill/>
                          </a:ln>
                          <a:solidFill>
                            <a:schemeClr val="tx1"/>
                          </a:solidFill>
                          <a:effectLst/>
                          <a:latin typeface="Arial" pitchFamily="34" charset="0"/>
                        </a:rPr>
                        <a:t>Be</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8.8(6)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8.5(3)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Arial" pitchFamily="34" charset="0"/>
                        </a:rPr>
                        <a:t>28</a:t>
                      </a:r>
                      <a:r>
                        <a:rPr kumimoji="0" lang="en-US" sz="1800" b="1" i="0" u="none" strike="noStrike" cap="none" normalizeH="0" baseline="0" dirty="0" smtClean="0">
                          <a:ln>
                            <a:noFill/>
                          </a:ln>
                          <a:solidFill>
                            <a:schemeClr val="tx1"/>
                          </a:solidFill>
                          <a:effectLst/>
                          <a:latin typeface="Arial" pitchFamily="34" charset="0"/>
                        </a:rPr>
                        <a:t>Si</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186(2)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171(3)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10</a:t>
                      </a:r>
                      <a:r>
                        <a:rPr kumimoji="0" lang="en-US" sz="1800" b="1" i="0" u="none" strike="noStrike" cap="none" normalizeH="0" baseline="0" smtClean="0">
                          <a:ln>
                            <a:noFill/>
                          </a:ln>
                          <a:solidFill>
                            <a:schemeClr val="tx1"/>
                          </a:solidFill>
                          <a:effectLst/>
                          <a:latin typeface="Arial" pitchFamily="34" charset="0"/>
                        </a:rPr>
                        <a:t>B</a:t>
                      </a:r>
                      <a:endParaRPr kumimoji="0" lang="en-US" sz="1800" b="1" i="0" u="none" strike="noStrike" cap="none" normalizeH="0" baseline="30000" smtClean="0">
                        <a:ln>
                          <a:noFill/>
                        </a:ln>
                        <a:solidFill>
                          <a:schemeClr val="tx1"/>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3.90(11)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3.05(16)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29</a:t>
                      </a:r>
                      <a:r>
                        <a:rPr kumimoji="0" lang="en-US" sz="1800" b="1" i="0" u="none" strike="noStrike" cap="none" normalizeH="0" baseline="0" smtClean="0">
                          <a:ln>
                            <a:noFill/>
                          </a:ln>
                          <a:solidFill>
                            <a:schemeClr val="tx1"/>
                          </a:solidFill>
                          <a:effectLst/>
                          <a:latin typeface="Arial" pitchFamily="34" charset="0"/>
                        </a:rPr>
                        <a:t>Si</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128(4)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119(3)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dirty="0" smtClean="0">
                          <a:ln>
                            <a:noFill/>
                          </a:ln>
                          <a:solidFill>
                            <a:schemeClr val="tx1"/>
                          </a:solidFill>
                          <a:effectLst/>
                          <a:latin typeface="Arial" pitchFamily="34" charset="0"/>
                        </a:rPr>
                        <a:t>11</a:t>
                      </a:r>
                      <a:r>
                        <a:rPr kumimoji="0" lang="en-US" sz="1800" b="1" i="0" u="none" strike="noStrike" cap="none" normalizeH="0" baseline="0" dirty="0" smtClean="0">
                          <a:ln>
                            <a:noFill/>
                          </a:ln>
                          <a:solidFill>
                            <a:schemeClr val="tx1"/>
                          </a:solidFill>
                          <a:effectLst/>
                          <a:latin typeface="Arial" pitchFamily="34" charset="0"/>
                        </a:rPr>
                        <a:t>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9.06(20)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5.5(33)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30</a:t>
                      </a:r>
                      <a:r>
                        <a:rPr kumimoji="0" lang="en-US" sz="1800" b="1" i="0" u="none" strike="noStrike" cap="none" normalizeH="0" baseline="0" smtClean="0">
                          <a:ln>
                            <a:noFill/>
                          </a:ln>
                          <a:solidFill>
                            <a:schemeClr val="tx1"/>
                          </a:solidFill>
                          <a:effectLst/>
                          <a:latin typeface="Arial" pitchFamily="34" charset="0"/>
                        </a:rPr>
                        <a:t>Si</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112(6)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107(2)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176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12</a:t>
                      </a:r>
                      <a:r>
                        <a:rPr kumimoji="0" lang="en-US" sz="1800" b="1" i="0" u="none" strike="noStrike" cap="none" normalizeH="0" baseline="0" smtClean="0">
                          <a:ln>
                            <a:noFill/>
                          </a:ln>
                          <a:solidFill>
                            <a:schemeClr val="tx1"/>
                          </a:solidFill>
                          <a:effectLst/>
                          <a:latin typeface="Arial" pitchFamily="34" charset="0"/>
                        </a:rPr>
                        <a:t>C</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3.86(6)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3.53(7)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31</a:t>
                      </a:r>
                      <a:r>
                        <a:rPr kumimoji="0" lang="en-US" sz="1800" b="1" i="0" u="none" strike="noStrike" cap="none" normalizeH="0" baseline="0" smtClean="0">
                          <a:ln>
                            <a:noFill/>
                          </a:ln>
                          <a:solidFill>
                            <a:schemeClr val="tx1"/>
                          </a:solidFill>
                          <a:effectLst/>
                          <a:latin typeface="Arial" pitchFamily="34" charset="0"/>
                        </a:rPr>
                        <a:t>P</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169(5)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165(3)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46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13</a:t>
                      </a:r>
                      <a:r>
                        <a:rPr kumimoji="0" lang="en-US" sz="1800" b="1" i="0" u="none" strike="noStrike" cap="none" normalizeH="0" baseline="0" smtClean="0">
                          <a:ln>
                            <a:noFill/>
                          </a:ln>
                          <a:solidFill>
                            <a:schemeClr val="tx1"/>
                          </a:solidFill>
                          <a:effectLst/>
                          <a:latin typeface="Arial" pitchFamily="34" charset="0"/>
                        </a:rPr>
                        <a:t>C</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1.51(3)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1.37(4)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32</a:t>
                      </a:r>
                      <a:r>
                        <a:rPr kumimoji="0" lang="en-US" sz="1800" b="1" i="0" u="none" strike="noStrike" cap="none" normalizeH="0" baseline="0" smtClean="0">
                          <a:ln>
                            <a:noFill/>
                          </a:ln>
                          <a:solidFill>
                            <a:schemeClr val="tx1"/>
                          </a:solidFill>
                          <a:effectLst/>
                          <a:latin typeface="Arial" pitchFamily="34" charset="0"/>
                        </a:rPr>
                        <a:t>S</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542(7)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518(14)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6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14</a:t>
                      </a:r>
                      <a:r>
                        <a:rPr kumimoji="0" lang="en-US" sz="1800" b="1" i="0" u="none" strike="noStrike" cap="none" normalizeH="0" baseline="0" smtClean="0">
                          <a:ln>
                            <a:noFill/>
                          </a:ln>
                          <a:solidFill>
                            <a:schemeClr val="tx1"/>
                          </a:solidFill>
                          <a:effectLst/>
                          <a:latin typeface="Arial" pitchFamily="34" charset="0"/>
                        </a:rPr>
                        <a:t>N</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78.5(7)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80.1(6)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33</a:t>
                      </a:r>
                      <a:r>
                        <a:rPr kumimoji="0" lang="en-US" sz="1800" b="1" i="0" u="none" strike="noStrike" cap="none" normalizeH="0" baseline="0" smtClean="0">
                          <a:ln>
                            <a:noFill/>
                          </a:ln>
                          <a:solidFill>
                            <a:schemeClr val="tx1"/>
                          </a:solidFill>
                          <a:effectLst/>
                          <a:latin typeface="Arial" pitchFamily="34" charset="0"/>
                        </a:rPr>
                        <a:t>S</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449(7)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454(20)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01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15</a:t>
                      </a:r>
                      <a:r>
                        <a:rPr kumimoji="0" lang="en-US" sz="1800" b="1" i="0" u="none" strike="noStrike" cap="none" normalizeH="0" baseline="0" smtClean="0">
                          <a:ln>
                            <a:noFill/>
                          </a:ln>
                          <a:solidFill>
                            <a:schemeClr val="tx1"/>
                          </a:solidFill>
                          <a:effectLst/>
                          <a:latin typeface="Arial" pitchFamily="34" charset="0"/>
                        </a:rPr>
                        <a:t>N</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39(3) </a:t>
                      </a:r>
                      <a:r>
                        <a:rPr kumimoji="0" lang="en-US" sz="1800" b="0" i="0" u="none" strike="noStrike" cap="none" normalizeH="0" baseline="0" smtClean="0">
                          <a:ln>
                            <a:noFill/>
                          </a:ln>
                          <a:solidFill>
                            <a:srgbClr val="FF0000"/>
                          </a:solidFill>
                          <a:effectLst/>
                          <a:latin typeface="Symbol" pitchFamily="18" charset="2"/>
                        </a:rPr>
                        <a:t>m</a:t>
                      </a:r>
                      <a:r>
                        <a:rPr kumimoji="0" lang="en-US" sz="1800" b="0" i="0" u="none" strike="noStrike" cap="none" normalizeH="0" baseline="0" smtClean="0">
                          <a:ln>
                            <a:noFill/>
                          </a:ln>
                          <a:solidFill>
                            <a:srgbClr val="FF0000"/>
                          </a:solidFill>
                          <a:effectLst/>
                          <a:latin typeface="Arial" pitchFamily="34" charset="0"/>
                        </a:rPr>
                        <a:t>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24(8) </a:t>
                      </a:r>
                      <a:r>
                        <a:rPr kumimoji="0" lang="en-US" sz="1800" b="0" i="0" u="none" strike="noStrike" cap="none" normalizeH="0" baseline="0" dirty="0" err="1" smtClean="0">
                          <a:ln>
                            <a:noFill/>
                          </a:ln>
                          <a:solidFill>
                            <a:srgbClr val="FF0000"/>
                          </a:solidFill>
                          <a:effectLst/>
                          <a:latin typeface="Symbol" pitchFamily="18" charset="2"/>
                        </a:rPr>
                        <a:t>m</a:t>
                      </a:r>
                      <a:r>
                        <a:rPr kumimoji="0" lang="en-US" sz="1800" b="0" i="0" u="none" strike="noStrike" cap="none" normalizeH="0" baseline="0" dirty="0" err="1" smtClean="0">
                          <a:ln>
                            <a:noFill/>
                          </a:ln>
                          <a:solidFill>
                            <a:srgbClr val="FF0000"/>
                          </a:solidFill>
                          <a:effectLst/>
                          <a:latin typeface="Arial" pitchFamily="34" charset="0"/>
                        </a:rPr>
                        <a:t>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34</a:t>
                      </a:r>
                      <a:r>
                        <a:rPr kumimoji="0" lang="en-US" sz="1800" b="1" i="0" u="none" strike="noStrike" cap="none" normalizeH="0" baseline="0" smtClean="0">
                          <a:ln>
                            <a:noFill/>
                          </a:ln>
                          <a:solidFill>
                            <a:schemeClr val="tx1"/>
                          </a:solidFill>
                          <a:effectLst/>
                          <a:latin typeface="Arial" pitchFamily="34" charset="0"/>
                        </a:rPr>
                        <a:t>S</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285(8)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256(9)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16</a:t>
                      </a:r>
                      <a:r>
                        <a:rPr kumimoji="0" lang="en-US" sz="1800" b="1" i="0" u="none" strike="noStrike" cap="none" normalizeH="0" baseline="0" smtClean="0">
                          <a:ln>
                            <a:noFill/>
                          </a:ln>
                          <a:solidFill>
                            <a:schemeClr val="tx1"/>
                          </a:solidFill>
                          <a:effectLst/>
                          <a:latin typeface="Arial" pitchFamily="34" charset="0"/>
                        </a:rPr>
                        <a:t>O</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197(7) </a:t>
                      </a:r>
                      <a:r>
                        <a:rPr kumimoji="0" lang="en-US" sz="1800" b="0" i="0" u="none" strike="noStrike" cap="none" normalizeH="0" baseline="0" smtClean="0">
                          <a:ln>
                            <a:noFill/>
                          </a:ln>
                          <a:solidFill>
                            <a:schemeClr val="tx1"/>
                          </a:solidFill>
                          <a:effectLst/>
                          <a:latin typeface="Symbol" pitchFamily="18" charset="2"/>
                        </a:rPr>
                        <a:t>m</a:t>
                      </a:r>
                      <a:r>
                        <a:rPr kumimoji="0" lang="en-US" sz="1800" b="0" i="0" u="none" strike="noStrike" cap="none" normalizeH="0" baseline="0" smtClean="0">
                          <a:ln>
                            <a:noFill/>
                          </a:ln>
                          <a:solidFill>
                            <a:schemeClr val="tx1"/>
                          </a:solidFill>
                          <a:effectLst/>
                          <a:latin typeface="Arial" pitchFamily="34" charset="0"/>
                        </a:rPr>
                        <a:t>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190(20) </a:t>
                      </a:r>
                      <a:r>
                        <a:rPr kumimoji="0" lang="en-US" sz="1800" b="0" i="0" u="none" strike="noStrike" cap="none" normalizeH="0" baseline="0" smtClean="0">
                          <a:ln>
                            <a:noFill/>
                          </a:ln>
                          <a:solidFill>
                            <a:schemeClr val="tx1"/>
                          </a:solidFill>
                          <a:effectLst/>
                          <a:latin typeface="Symbol" pitchFamily="18" charset="2"/>
                        </a:rPr>
                        <a:t>m</a:t>
                      </a:r>
                      <a:r>
                        <a:rPr kumimoji="0" lang="en-US" sz="1800" b="0" i="0" u="none" strike="noStrike" cap="none" normalizeH="0" baseline="0" smtClean="0">
                          <a:ln>
                            <a:noFill/>
                          </a:ln>
                          <a:solidFill>
                            <a:schemeClr val="tx1"/>
                          </a:solidFill>
                          <a:effectLst/>
                          <a:latin typeface="Arial" pitchFamily="34" charset="0"/>
                        </a:rPr>
                        <a:t>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35</a:t>
                      </a:r>
                      <a:r>
                        <a:rPr kumimoji="0" lang="en-US" sz="1800" b="1" i="0" u="none" strike="noStrike" cap="none" normalizeH="0" baseline="0" smtClean="0">
                          <a:ln>
                            <a:noFill/>
                          </a:ln>
                          <a:solidFill>
                            <a:schemeClr val="tx1"/>
                          </a:solidFill>
                          <a:effectLst/>
                          <a:latin typeface="Arial" pitchFamily="34" charset="0"/>
                        </a:rPr>
                        <a:t>Cl</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44.00(20) 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43.6(4) 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188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19</a:t>
                      </a:r>
                      <a:r>
                        <a:rPr kumimoji="0" lang="en-US" sz="1800" b="1" i="0" u="none" strike="noStrike" cap="none" normalizeH="0" baseline="0" smtClean="0">
                          <a:ln>
                            <a:noFill/>
                          </a:ln>
                          <a:solidFill>
                            <a:schemeClr val="tx1"/>
                          </a:solidFill>
                          <a:effectLst/>
                          <a:latin typeface="Arial" pitchFamily="34" charset="0"/>
                        </a:rPr>
                        <a:t>F</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9.36(12)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9.51(9)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37</a:t>
                      </a:r>
                      <a:r>
                        <a:rPr kumimoji="0" lang="en-US" sz="1800" b="1" i="0" u="none" strike="noStrike" cap="none" normalizeH="0" baseline="0" smtClean="0">
                          <a:ln>
                            <a:noFill/>
                          </a:ln>
                          <a:solidFill>
                            <a:schemeClr val="tx1"/>
                          </a:solidFill>
                          <a:effectLst/>
                          <a:latin typeface="Arial" pitchFamily="34" charset="0"/>
                        </a:rPr>
                        <a:t>Cl</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50.0(8)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43.3(6)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258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23</a:t>
                      </a:r>
                      <a:r>
                        <a:rPr kumimoji="0" lang="en-US" sz="1800" b="1" i="0" u="none" strike="noStrike" cap="none" normalizeH="0" baseline="0" smtClean="0">
                          <a:ln>
                            <a:noFill/>
                          </a:ln>
                          <a:solidFill>
                            <a:schemeClr val="tx1"/>
                          </a:solidFill>
                          <a:effectLst/>
                          <a:latin typeface="Arial" pitchFamily="34" charset="0"/>
                        </a:rPr>
                        <a:t>Na</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541(3)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517(4) </a:t>
                      </a:r>
                      <a:r>
                        <a:rPr kumimoji="0" lang="en-US" sz="1800" b="0" i="0" u="none" strike="noStrike" cap="none" normalizeH="0" baseline="0" dirty="0" err="1" smtClean="0">
                          <a:ln>
                            <a:noFill/>
                          </a:ln>
                          <a:solidFill>
                            <a:srgbClr val="FF0000"/>
                          </a:solidFill>
                          <a:effectLst/>
                          <a:latin typeface="Arial" pitchFamily="34" charset="0"/>
                        </a:rPr>
                        <a:t>mb</a:t>
                      </a:r>
                      <a:endParaRPr kumimoji="0" lang="en-US" sz="1800" b="0" i="0" u="none" strike="noStrike" cap="none" normalizeH="0" baseline="0" dirty="0" smtClean="0">
                        <a:ln>
                          <a:noFill/>
                        </a:ln>
                        <a:solidFill>
                          <a:srgbClr val="FF0000"/>
                        </a:solidFill>
                        <a:effectLst/>
                        <a:latin typeface="Arial" pitchFamily="34" charset="0"/>
                      </a:endParaRP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39</a:t>
                      </a:r>
                      <a:r>
                        <a:rPr kumimoji="0" lang="en-US" sz="1800" b="1" i="0" u="none" strike="noStrike" cap="none" normalizeH="0" baseline="0" smtClean="0">
                          <a:ln>
                            <a:noFill/>
                          </a:ln>
                          <a:solidFill>
                            <a:schemeClr val="tx1"/>
                          </a:solidFill>
                          <a:effectLst/>
                          <a:latin typeface="Arial" pitchFamily="34" charset="0"/>
                        </a:rPr>
                        <a:t>K</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2.28(4) 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2.1(2) 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10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24</a:t>
                      </a:r>
                      <a:r>
                        <a:rPr kumimoji="0" lang="en-US" sz="1800" b="1" i="0" u="none" strike="noStrike" cap="none" normalizeH="0" baseline="0" smtClean="0">
                          <a:ln>
                            <a:noFill/>
                          </a:ln>
                          <a:solidFill>
                            <a:schemeClr val="tx1"/>
                          </a:solidFill>
                          <a:effectLst/>
                          <a:latin typeface="Arial" pitchFamily="34" charset="0"/>
                        </a:rPr>
                        <a:t>Mg</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535(20) mb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538(13)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40</a:t>
                      </a:r>
                      <a:r>
                        <a:rPr kumimoji="0" lang="en-US" sz="1800" b="1" i="0" u="none" strike="noStrike" cap="none" normalizeH="0" baseline="0" smtClean="0">
                          <a:ln>
                            <a:noFill/>
                          </a:ln>
                          <a:solidFill>
                            <a:schemeClr val="tx1"/>
                          </a:solidFill>
                          <a:effectLst/>
                          <a:latin typeface="Arial" pitchFamily="34" charset="0"/>
                        </a:rPr>
                        <a:t>K</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90(7) 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30(8) 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r h="93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25</a:t>
                      </a:r>
                      <a:r>
                        <a:rPr kumimoji="0" lang="en-US" sz="1800" b="1" i="0" u="none" strike="noStrike" cap="none" normalizeH="0" baseline="0" smtClean="0">
                          <a:ln>
                            <a:noFill/>
                          </a:ln>
                          <a:solidFill>
                            <a:schemeClr val="tx1"/>
                          </a:solidFill>
                          <a:effectLst/>
                          <a:latin typeface="Arial" pitchFamily="34" charset="0"/>
                        </a:rPr>
                        <a:t>Mg</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196(8)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199(3) mb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30000" smtClean="0">
                          <a:ln>
                            <a:noFill/>
                          </a:ln>
                          <a:solidFill>
                            <a:schemeClr val="tx1"/>
                          </a:solidFill>
                          <a:effectLst/>
                          <a:latin typeface="Arial" pitchFamily="34" charset="0"/>
                        </a:rPr>
                        <a:t>41</a:t>
                      </a:r>
                      <a:r>
                        <a:rPr kumimoji="0" lang="en-US" sz="1800" b="1" i="0" u="none" strike="noStrike" cap="none" normalizeH="0" baseline="0" smtClean="0">
                          <a:ln>
                            <a:noFill/>
                          </a:ln>
                          <a:solidFill>
                            <a:schemeClr val="tx1"/>
                          </a:solidFill>
                          <a:effectLst/>
                          <a:latin typeface="Arial" pitchFamily="34" charset="0"/>
                        </a:rPr>
                        <a:t>K</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Arial" pitchFamily="34" charset="0"/>
                        </a:rPr>
                        <a:t>1.62(3) b</a:t>
                      </a:r>
                    </a:p>
                  </a:txBody>
                  <a:tcPr marL="18288" marR="18288" marT="18288" marB="1828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Arial" pitchFamily="34" charset="0"/>
                        </a:rPr>
                        <a:t>1.46(3) b</a:t>
                      </a:r>
                    </a:p>
                  </a:txBody>
                  <a:tcPr marL="18288" marR="18288" marT="18288" marB="1828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50195"/>
                      </a:schemeClr>
                    </a:solidFill>
                  </a:tcPr>
                </a:tc>
              </a:tr>
            </a:tbl>
          </a:graphicData>
        </a:graphic>
      </p:graphicFrame>
    </p:spTree>
    <p:extLst>
      <p:ext uri="{BB962C8B-B14F-4D97-AF65-F5344CB8AC3E}">
        <p14:creationId xmlns:p14="http://schemas.microsoft.com/office/powerpoint/2010/main" val="1094274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70"/>
            <a:ext cx="8229600" cy="1143000"/>
          </a:xfrm>
        </p:spPr>
        <p:txBody>
          <a:bodyPr>
            <a:normAutofit fontScale="90000"/>
          </a:bodyPr>
          <a:lstStyle/>
          <a:p>
            <a:r>
              <a:rPr lang="en-US" b="1" dirty="0" smtClean="0">
                <a:solidFill>
                  <a:schemeClr val="tx2"/>
                </a:solidFill>
                <a:effectLst>
                  <a:outerShdw blurRad="38100" dist="38100" dir="2700000" algn="tl">
                    <a:srgbClr val="000000">
                      <a:alpha val="43137"/>
                    </a:srgbClr>
                  </a:outerShdw>
                </a:effectLst>
              </a:rPr>
              <a:t>Determination of </a:t>
            </a:r>
            <a:r>
              <a:rPr lang="en-US" b="1" dirty="0" smtClean="0">
                <a:solidFill>
                  <a:schemeClr val="tx2"/>
                </a:solidFill>
                <a:effectLst>
                  <a:outerShdw blurRad="38100" dist="38100" dir="2700000" algn="tl">
                    <a:srgbClr val="000000">
                      <a:alpha val="43137"/>
                    </a:srgbClr>
                  </a:outerShdw>
                </a:effectLst>
                <a:latin typeface="Symbol" pitchFamily="18" charset="2"/>
              </a:rPr>
              <a:t>s</a:t>
            </a:r>
            <a:r>
              <a:rPr lang="en-US" b="1" baseline="-25000" dirty="0" smtClean="0">
                <a:solidFill>
                  <a:schemeClr val="tx2"/>
                </a:solidFill>
                <a:effectLst>
                  <a:outerShdw blurRad="38100" dist="38100" dir="2700000" algn="tl">
                    <a:srgbClr val="000000">
                      <a:alpha val="43137"/>
                    </a:srgbClr>
                  </a:outerShdw>
                </a:effectLst>
                <a:latin typeface="Symbol" pitchFamily="18" charset="2"/>
              </a:rPr>
              <a:t>0</a:t>
            </a:r>
            <a:r>
              <a:rPr lang="en-US" b="1" dirty="0" smtClean="0">
                <a:solidFill>
                  <a:schemeClr val="tx2"/>
                </a:solidFill>
                <a:effectLst>
                  <a:outerShdw blurRad="38100" dist="38100" dir="2700000" algn="tl">
                    <a:srgbClr val="000000">
                      <a:alpha val="43137"/>
                    </a:srgbClr>
                  </a:outerShdw>
                </a:effectLst>
              </a:rPr>
              <a:t> – Heavy Isotopes</a:t>
            </a:r>
            <a:endParaRPr lang="en-US" b="1" dirty="0">
              <a:solidFill>
                <a:schemeClr val="tx2"/>
              </a:solidFill>
              <a:effectLst>
                <a:outerShdw blurRad="38100" dist="38100" dir="2700000" algn="tl">
                  <a:srgbClr val="000000">
                    <a:alpha val="43137"/>
                  </a:srgbClr>
                </a:outerShdw>
              </a:effectLst>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r="-1175" b="4803"/>
          <a:stretch>
            <a:fillRect/>
          </a:stretch>
        </p:blipFill>
        <p:spPr bwMode="auto">
          <a:xfrm>
            <a:off x="152400" y="1166813"/>
            <a:ext cx="4497388" cy="569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4800600" y="1502229"/>
            <a:ext cx="419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55563" indent="-555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t>When the (</a:t>
            </a:r>
            <a:r>
              <a:rPr lang="en-US" sz="2000" dirty="0" err="1"/>
              <a:t>n,</a:t>
            </a:r>
            <a:r>
              <a:rPr lang="en-US" sz="2000" dirty="0" err="1">
                <a:latin typeface="Symbol" pitchFamily="18" charset="2"/>
              </a:rPr>
              <a:t>g</a:t>
            </a:r>
            <a:r>
              <a:rPr lang="en-US" sz="2000" dirty="0"/>
              <a:t>) continuum feeding is significant it can be calculated if</a:t>
            </a:r>
          </a:p>
          <a:p>
            <a:pPr eaLnBrk="1" hangingPunct="1">
              <a:spcBef>
                <a:spcPct val="50000"/>
              </a:spcBef>
              <a:buFontTx/>
              <a:buAutoNum type="arabicPeriod"/>
            </a:pPr>
            <a:r>
              <a:rPr lang="en-US" sz="2000" dirty="0"/>
              <a:t> </a:t>
            </a:r>
            <a:r>
              <a:rPr lang="en-US" sz="2000" dirty="0" err="1">
                <a:latin typeface="Symbol" pitchFamily="18" charset="2"/>
              </a:rPr>
              <a:t>s</a:t>
            </a:r>
            <a:r>
              <a:rPr lang="en-US" sz="2000" baseline="-25000" dirty="0" err="1">
                <a:latin typeface="Symbol" pitchFamily="18" charset="2"/>
              </a:rPr>
              <a:t>g</a:t>
            </a:r>
            <a:r>
              <a:rPr lang="en-US" sz="2000" dirty="0"/>
              <a:t> </a:t>
            </a:r>
            <a:r>
              <a:rPr lang="en-US" sz="2000" dirty="0" err="1"/>
              <a:t>deexciting</a:t>
            </a:r>
            <a:r>
              <a:rPr lang="en-US" sz="2000" dirty="0"/>
              <a:t> levels below a cutoff energy </a:t>
            </a:r>
            <a:r>
              <a:rPr lang="en-US" sz="2000" dirty="0" err="1"/>
              <a:t>E</a:t>
            </a:r>
            <a:r>
              <a:rPr lang="en-US" sz="2000" baseline="-25000" dirty="0" err="1"/>
              <a:t>crit</a:t>
            </a:r>
            <a:r>
              <a:rPr lang="en-US" sz="2000" dirty="0"/>
              <a:t> is complete. </a:t>
            </a:r>
            <a:r>
              <a:rPr lang="en-US" sz="2000" b="1" dirty="0">
                <a:solidFill>
                  <a:schemeClr val="hlink"/>
                </a:solidFill>
                <a:sym typeface="Symbol" pitchFamily="18" charset="2"/>
              </a:rPr>
              <a:t></a:t>
            </a:r>
            <a:endParaRPr lang="en-US" sz="2000" dirty="0"/>
          </a:p>
          <a:p>
            <a:pPr eaLnBrk="1" hangingPunct="1">
              <a:spcBef>
                <a:spcPct val="50000"/>
              </a:spcBef>
              <a:buFontTx/>
              <a:buAutoNum type="arabicPeriod"/>
            </a:pPr>
            <a:r>
              <a:rPr lang="en-US" sz="2000" dirty="0"/>
              <a:t> Primary</a:t>
            </a:r>
            <a:r>
              <a:rPr lang="en-US" sz="2000" dirty="0">
                <a:latin typeface="Symbol" pitchFamily="18" charset="2"/>
              </a:rPr>
              <a:t> </a:t>
            </a:r>
            <a:r>
              <a:rPr lang="en-US" sz="2000" dirty="0" err="1">
                <a:latin typeface="Symbol" pitchFamily="18" charset="2"/>
              </a:rPr>
              <a:t>s</a:t>
            </a:r>
            <a:r>
              <a:rPr lang="en-US" sz="2000" baseline="-25000" dirty="0" err="1">
                <a:latin typeface="Symbol" pitchFamily="18" charset="2"/>
              </a:rPr>
              <a:t>g</a:t>
            </a:r>
            <a:r>
              <a:rPr lang="en-US" sz="2000" dirty="0"/>
              <a:t> populating the levels below </a:t>
            </a:r>
            <a:r>
              <a:rPr lang="en-US" sz="2000" dirty="0" err="1"/>
              <a:t>E</a:t>
            </a:r>
            <a:r>
              <a:rPr lang="en-US" sz="2000" baseline="-25000" dirty="0" err="1"/>
              <a:t>crit</a:t>
            </a:r>
            <a:r>
              <a:rPr lang="en-US" sz="2000" baseline="-25000" dirty="0"/>
              <a:t> </a:t>
            </a:r>
            <a:r>
              <a:rPr lang="en-US" sz="2000" dirty="0"/>
              <a:t>from the capture state is complete. </a:t>
            </a:r>
            <a:r>
              <a:rPr lang="en-US" sz="2000" b="1" dirty="0">
                <a:solidFill>
                  <a:srgbClr val="4AE4EC"/>
                </a:solidFill>
                <a:sym typeface="Symbol" pitchFamily="18" charset="2"/>
              </a:rPr>
              <a:t></a:t>
            </a:r>
            <a:endParaRPr lang="en-US" sz="2000" b="1" dirty="0">
              <a:solidFill>
                <a:srgbClr val="4AE4EC"/>
              </a:solidFill>
            </a:endParaRPr>
          </a:p>
          <a:p>
            <a:pPr eaLnBrk="1" hangingPunct="1">
              <a:spcBef>
                <a:spcPct val="50000"/>
              </a:spcBef>
              <a:buFontTx/>
              <a:buAutoNum type="arabicPeriod"/>
            </a:pPr>
            <a:r>
              <a:rPr lang="en-US" sz="2000" dirty="0"/>
              <a:t> </a:t>
            </a:r>
            <a:r>
              <a:rPr lang="en-US" sz="2000" dirty="0" err="1"/>
              <a:t>J</a:t>
            </a:r>
            <a:r>
              <a:rPr lang="en-US" sz="2000" baseline="30000" dirty="0" err="1">
                <a:latin typeface="Symbol" pitchFamily="18" charset="2"/>
              </a:rPr>
              <a:t>p</a:t>
            </a:r>
            <a:r>
              <a:rPr lang="en-US" sz="2000" dirty="0"/>
              <a:t> of levels below </a:t>
            </a:r>
            <a:r>
              <a:rPr lang="en-US" sz="2000" dirty="0" err="1"/>
              <a:t>E</a:t>
            </a:r>
            <a:r>
              <a:rPr lang="en-US" sz="2000" baseline="-25000" dirty="0" err="1"/>
              <a:t>crit</a:t>
            </a:r>
            <a:r>
              <a:rPr lang="en-US" sz="2000" dirty="0"/>
              <a:t> are well known.</a:t>
            </a:r>
            <a:endParaRPr lang="en-US" sz="2000" baseline="-25000" dirty="0"/>
          </a:p>
          <a:p>
            <a:pPr eaLnBrk="1" hangingPunct="1">
              <a:spcBef>
                <a:spcPct val="50000"/>
              </a:spcBef>
              <a:buFontTx/>
              <a:buAutoNum type="arabicPeriod"/>
            </a:pPr>
            <a:r>
              <a:rPr lang="en-US" sz="2000" baseline="-25000" dirty="0"/>
              <a:t> </a:t>
            </a:r>
            <a:r>
              <a:rPr lang="en-US" sz="2000" dirty="0"/>
              <a:t>Level density </a:t>
            </a:r>
            <a:r>
              <a:rPr lang="en-US" sz="2000" i="1" dirty="0">
                <a:latin typeface="Symbol" pitchFamily="18" charset="2"/>
              </a:rPr>
              <a:t>r</a:t>
            </a:r>
            <a:r>
              <a:rPr lang="en-US" sz="2000" i="1" dirty="0"/>
              <a:t>(E&gt;</a:t>
            </a:r>
            <a:r>
              <a:rPr lang="en-US" sz="2000" i="1" dirty="0" err="1"/>
              <a:t>E</a:t>
            </a:r>
            <a:r>
              <a:rPr lang="en-US" sz="2000" i="1" baseline="-25000" dirty="0" err="1"/>
              <a:t>crit</a:t>
            </a:r>
            <a:r>
              <a:rPr lang="en-US" sz="2000" i="1" dirty="0" err="1"/>
              <a:t>,J</a:t>
            </a:r>
            <a:r>
              <a:rPr lang="en-US" sz="2000" i="1" dirty="0"/>
              <a:t>)</a:t>
            </a:r>
            <a:r>
              <a:rPr lang="en-US" sz="2000" dirty="0"/>
              <a:t> is known.</a:t>
            </a:r>
            <a:endParaRPr lang="en-US" sz="2000" baseline="-25000" dirty="0"/>
          </a:p>
          <a:p>
            <a:pPr eaLnBrk="1" hangingPunct="1">
              <a:spcBef>
                <a:spcPct val="50000"/>
              </a:spcBef>
              <a:buFontTx/>
              <a:buAutoNum type="arabicPeriod"/>
            </a:pPr>
            <a:r>
              <a:rPr lang="en-US" sz="2000" dirty="0"/>
              <a:t>Photon strength </a:t>
            </a:r>
            <a:r>
              <a:rPr lang="en-US" sz="2000" i="1" dirty="0"/>
              <a:t>f(</a:t>
            </a:r>
            <a:r>
              <a:rPr lang="en-US" sz="2000" i="1" dirty="0" err="1"/>
              <a:t>E</a:t>
            </a:r>
            <a:r>
              <a:rPr lang="en-US" sz="2000" i="1" baseline="-25000" dirty="0" err="1">
                <a:latin typeface="Symbol" pitchFamily="18" charset="2"/>
              </a:rPr>
              <a:t>g</a:t>
            </a:r>
            <a:r>
              <a:rPr lang="en-US" sz="2000" i="1" dirty="0"/>
              <a:t>)</a:t>
            </a:r>
            <a:r>
              <a:rPr lang="en-US" sz="2000" dirty="0"/>
              <a:t> </a:t>
            </a:r>
            <a:r>
              <a:rPr lang="en-US" sz="2000" dirty="0" err="1"/>
              <a:t>deexciting</a:t>
            </a:r>
            <a:r>
              <a:rPr lang="en-US" sz="2000" dirty="0"/>
              <a:t> or populating levels above </a:t>
            </a:r>
            <a:r>
              <a:rPr lang="en-US" sz="2000" dirty="0" err="1"/>
              <a:t>E</a:t>
            </a:r>
            <a:r>
              <a:rPr lang="en-US" sz="2000" baseline="-25000" dirty="0" err="1"/>
              <a:t>crit</a:t>
            </a:r>
            <a:r>
              <a:rPr lang="en-US" sz="2000" dirty="0"/>
              <a:t> is known.  </a:t>
            </a:r>
            <a:r>
              <a:rPr lang="en-US" sz="2000" b="1" dirty="0">
                <a:solidFill>
                  <a:srgbClr val="FF0000"/>
                </a:solidFill>
                <a:sym typeface="Symbol" pitchFamily="18" charset="2"/>
              </a:rPr>
              <a:t></a:t>
            </a:r>
            <a:r>
              <a:rPr lang="en-US" sz="2000" b="1" dirty="0">
                <a:solidFill>
                  <a:schemeClr val="hlink"/>
                </a:solidFill>
                <a:sym typeface="Symbol" pitchFamily="18" charset="2"/>
              </a:rPr>
              <a:t> </a:t>
            </a:r>
            <a:r>
              <a:rPr lang="en-US" sz="2000" b="1" dirty="0">
                <a:sym typeface="Symbol" pitchFamily="18" charset="2"/>
              </a:rPr>
              <a:t> </a:t>
            </a:r>
            <a:r>
              <a:rPr lang="en-US" b="1" dirty="0">
                <a:solidFill>
                  <a:srgbClr val="0033CC"/>
                </a:solidFill>
                <a:sym typeface="Symbol" pitchFamily="18" charset="2"/>
              </a:rPr>
              <a:t></a:t>
            </a:r>
          </a:p>
        </p:txBody>
      </p:sp>
    </p:spTree>
    <p:extLst>
      <p:ext uri="{BB962C8B-B14F-4D97-AF65-F5344CB8AC3E}">
        <p14:creationId xmlns:p14="http://schemas.microsoft.com/office/powerpoint/2010/main" val="977366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1690</Words>
  <Application>Microsoft Office PowerPoint</Application>
  <PresentationFormat>On-screen Show (4:3)</PresentationFormat>
  <Paragraphs>381</Paragraphs>
  <Slides>19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Status of the Evaluated Gamma-ray Activation File (EGAF)</vt:lpstr>
      <vt:lpstr>About EGAF</vt:lpstr>
      <vt:lpstr>EGAF Collaboration</vt:lpstr>
      <vt:lpstr>Prompt g-ray Measurements</vt:lpstr>
      <vt:lpstr>FRM II – Munich (Garching)</vt:lpstr>
      <vt:lpstr>Cross section standardization</vt:lpstr>
      <vt:lpstr>Determination of s0 – Light isotopes</vt:lpstr>
      <vt:lpstr>Status of EGAF s0 – Light isotopes</vt:lpstr>
      <vt:lpstr>Determination of s0 – Heavy Isotopes</vt:lpstr>
      <vt:lpstr>DICEBOX Statistical Model Calculations</vt:lpstr>
      <vt:lpstr>Analysis Procedure</vt:lpstr>
      <vt:lpstr>Population/Depopulation Plot</vt:lpstr>
      <vt:lpstr>Status of EGAF s0 – Heavy Isotopes </vt:lpstr>
      <vt:lpstr>Activation Data</vt:lpstr>
      <vt:lpstr>RIPL Data</vt:lpstr>
      <vt:lpstr>PowerPoint Presentation</vt:lpstr>
      <vt:lpstr>Photon Strengths</vt:lpstr>
      <vt:lpstr>EGAF Evaluation Path</vt:lpstr>
      <vt:lpstr>Thank you for your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Evaluated Gamma-ray Activation File (EGAF)</dc:title>
  <dc:creator>Richard</dc:creator>
  <cp:lastModifiedBy>Richard</cp:lastModifiedBy>
  <cp:revision>32</cp:revision>
  <dcterms:created xsi:type="dcterms:W3CDTF">2013-01-18T19:39:39Z</dcterms:created>
  <dcterms:modified xsi:type="dcterms:W3CDTF">2013-01-23T22:48:50Z</dcterms:modified>
</cp:coreProperties>
</file>